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g"/>
  <Override PartName="/ppt/notesSlides/notesSlide2.xml" ContentType="application/vnd.openxmlformats-officedocument.presentationml.notesSlide+xml"/>
  <Override PartName="/ppt/media/image15.jpg" ContentType="image/jpg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8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9.jpg" ContentType="image/jpg"/>
  <Override PartName="/ppt/media/image30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4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42" r:id="rId3"/>
    <p:sldId id="307" r:id="rId4"/>
    <p:sldId id="374" r:id="rId5"/>
    <p:sldId id="379" r:id="rId6"/>
    <p:sldId id="319" r:id="rId7"/>
    <p:sldId id="321" r:id="rId8"/>
    <p:sldId id="336" r:id="rId9"/>
    <p:sldId id="337" r:id="rId10"/>
    <p:sldId id="338" r:id="rId11"/>
    <p:sldId id="339" r:id="rId12"/>
    <p:sldId id="322" r:id="rId13"/>
    <p:sldId id="326" r:id="rId14"/>
    <p:sldId id="327" r:id="rId15"/>
    <p:sldId id="328" r:id="rId16"/>
    <p:sldId id="330" r:id="rId17"/>
    <p:sldId id="331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400" r:id="rId27"/>
    <p:sldId id="401" r:id="rId28"/>
    <p:sldId id="402" r:id="rId29"/>
    <p:sldId id="403" r:id="rId30"/>
    <p:sldId id="404" r:id="rId31"/>
    <p:sldId id="389" r:id="rId32"/>
    <p:sldId id="390" r:id="rId33"/>
    <p:sldId id="391" r:id="rId34"/>
    <p:sldId id="392" r:id="rId35"/>
    <p:sldId id="364" r:id="rId36"/>
    <p:sldId id="367" r:id="rId37"/>
    <p:sldId id="370" r:id="rId38"/>
    <p:sldId id="363" r:id="rId39"/>
    <p:sldId id="372" r:id="rId40"/>
    <p:sldId id="376" r:id="rId41"/>
    <p:sldId id="359" r:id="rId42"/>
    <p:sldId id="394" r:id="rId43"/>
    <p:sldId id="395" r:id="rId44"/>
    <p:sldId id="396" r:id="rId45"/>
    <p:sldId id="397" r:id="rId46"/>
    <p:sldId id="398" r:id="rId47"/>
    <p:sldId id="399" r:id="rId48"/>
    <p:sldId id="296" r:id="rId49"/>
    <p:sldId id="302" r:id="rId50"/>
    <p:sldId id="293" r:id="rId51"/>
    <p:sldId id="301" r:id="rId52"/>
    <p:sldId id="303" r:id="rId53"/>
    <p:sldId id="305" r:id="rId54"/>
    <p:sldId id="332" r:id="rId55"/>
    <p:sldId id="334" r:id="rId56"/>
    <p:sldId id="333" r:id="rId57"/>
    <p:sldId id="35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04:39:46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5305 427 24575,'-38'-3'0,"-19"-14"0,-29-11 0,-21-13 0,-6 0 0,8 6 0,19 9 0,9 8 0,2 5 0,-3 2 0,-1 3 0,-3-3 0,3-1 0,7 0 0,10-2 0,7 0 0,-2 3 0,-5 0 0,-7-2 0,-3 1 0,-1 0 0,1-1 0,2 6 0,1 0 0,4 2 0,0 1 0,0-1 0,3 0 0,-1 2 0,2 2 0,-1-3 0,-2 3 0,-9 1 0,-8 0 0,-9 0 0,-3 0 0,5 0 0,5 0 0,14 0 0,7 0 0,5-3 0,6-1 0,3 3 0,3 1 0,3 0 0,-9 0 0,-3 0 0,-11 0 0,-8 0 0,0 0 0,-4 0 0,8 0 0,8 0 0,8 0 0,-1 0 0,6 0 0,1 0 0,12 0 0,3 0 0,8 0 0,5 0 0,5 0 0,-3 0 0,-5 0 0,-8 0 0,-2 0 0,0 0 0,6 0 0,2 0 0,-5 3 0,-7 6 0,-11 6 0,-9 10 0,-5 6 0,-1-2 0,10-1 0,5-4 0,5 1 0,1-2 0,-3 4 0,9-3 0,2-4 0,13 0 0,6-10 0,3 2 0,0-5 0,-4 6 0,-4 1 0,-4 2 0,6 0 0,6-2 0,5-3 0,5-3 0,-3-1 0,-5 11 0,-6 6 0,-7 8 0,-3 2 0,0-4 0,8-3 0,0 0 0,0 2 0,0 6 0,-6 8 0,1 4 0,5 2 0,0-2 0,5 2 0,1 0 0,0 1 0,-2 5 0,-4 3 0,0-1 0,2 0 0,8-1 0,2 2 0,4 5 0,1 5 0,0-4 0,0-5 0,0-8 0,0 2 0,0 0 0,0 11 0,0 8 0,0 2 0,0-4 0,0-8 0,0-12 0,1-6 0,4 0 0,0 5 0,0 3 0,-3 6 0,4-3 0,0 2 0,2-2 0,3 7 0,-2 4 0,1 8 0,-5-3 0,1-1 0,0-11 0,-1-7 0,2 1 0,2-1 0,4 6 0,-1 12 0,8 6 0,-2 8 0,5 7 0,1 3 0,3 3 0,-3-2 0,3-3 0,-3-7 0,-2-9 0,1-13 0,-6-7 0,0-8 0,-3-1 0,0 2 0,2 0 0,-4 0 0,5-4 0,3-3 0,0-1 0,1-6 0,-3 0 0,5-3 0,2-1 0,-1-2 0,0-5 0,2 2 0,-1-1 0,8 1 0,2-2 0,4 4 0,7-1 0,-1 0 0,0 0 0,3-4 0,-1-1 0,-4-2 0,3-4 0,-5 2 0,-1 1 0,4-3 0,3 1 0,6 3 0,14-1 0,3-1 0,8 2 0,0-1 0,-10-5 0,-1-5 0,-10-4 0,-1-3 0,1-2 0,-5 0 0,9 0 0,6 0 0,7 0 0,6 0 0,12-2 0,1-7 0,-2-1 0,-7-2 0,-4 2 0,-1 4 0,-3-2 0,2-2 0,-1 0 0,-6 0 0,1-3 0,-4 2 0,4-5 0,-2-6 0,8-4 0,-3 1 0,-2-2 0,-1 0 0,-10 4 0,-5 2 0,-1 2 0,-4-2 0,5 1 0,-1-1 0,-2 3 0,-6 1 0,-3 3 0,-5-1 0,-3 4 0,-2-6 0,4-1 0,-1-3 0,3 2 0,2-1 0,-2 2 0,-2 3 0,-1-2 0,-2 1 0,2 3 0,-3-1 0,3-1 0,-2-2 0,-1-3 0,-1 0 0,-2 3 0,-2-1 0,1-3 0,3-2 0,-3-6 0,6-3 0,2 0 0,3-1 0,1-1 0,-8 5 0,-8 7 0,1 0 0,-16 9 0,2-10 0,-6-9 0,5-18 0,2-13 0,2-6 0,2-2 0,-2 0 0,1-3 0,-3-6 0,2-14 0,-5 34 0,-1 2 0,2-7 0,2-2 0,1-3 0,1 3 0,-3 2 0,1 2 0,2 2 0,-4 8 0,10-47 0,-12 24 0,-3 8 0,-8 12 0,0 4 0,0 5 0,0 4 0,0 10 0,0 5 0,0 2 0,0-2 0,3-9 0,3-7 0,2-8 0,-1-12 0,3-3 0,-4-2 0,-3 0 0,0 2 0,-3 4 0,0-3 0,0-1 0,0-4 0,0-3 0,0-4 0,0 2 0,0 5 0,0 5 0,0 4 0,-3 8 0,0 2 0,-1 3 0,-2 7 0,0 7 0,1 11 0,1 3 0,1 8 0,-2 5 0,4 3 0,-2 0 0,0 2 0,1 1 0,0-1 0,1 1 0,-3-2 0,2-4 0,-2-10 0,2-4 0,-3-4 0,-1 3 0,-2 3 0,2 6 0,-1 0 0,0 2 0,1 3 0,1-4 0,0 3 0,4 0 0,-7 1 0,6 4 0,-4 0 0,2-1 0,-1 0 0,2-1 0,-3 2 0,-2-1 0,1-2 0,-1 0 0,-3-3 0,0 1 0,-3-3 0,1 4 0,3 2 0,7-1 0,-2 4 0,2 3 0,-3-3 0,-2-5 0,-4 0 0,1 4 0,1-1 0,9 2 0,-2-1 0,2 3 0,-1-1 0,-3-2 0,-1 0 0,-4-2 0,3-1 0,-1 1 0,0 0 0,7 1 0,-3 2 0,2 0 0,4 3 0,2-1 0,-3 5 0,4-3 0,-4 5 0,3-4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04:39:54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24575,'10'10'0,"4"2"0,5 1 0,1 1 0,-4-1 0,-4-1 0,-6-5 0,-2 0 0,-1-4 0,2 3 0,3 2 0,0 1 0,0 0 0,-2-1 0,-1-2 0,-2-2 0,-2-2 0,1 1 0,1 0 0,4 2 0,-1 2 0,3-1 0,-3 1 0,4 2 0,-4-3 0,3 2 0,-4-3 0,4 2 0,-1 0 0,0 1 0,0-1 0,1 1 0,0-1 0,1 3 0,0-2 0,0 0 0,-1 2 0,0-3 0,-2 1 0,1-1 0,1 1 0,0 0 0,3 2 0,4 4 0,4 1 0,2 3 0,-2 0 0,-5-5 0,-3-3 0,-6-4 0,-2-2 0,0-1 0,-1 1 0,2 2 0,1-1 0,-1 0 0,-1 1 0,0-3 0,-1 1 0,1 1 0,2 0 0,1 0 0,0 1 0,-1-2 0,-2 0 0,1 0 0,1 2 0,0-1 0,2 2 0,0 0 0,0-1 0,1 2 0,0-2 0,-1 1 0,2 0 0,2 0 0,0 1 0,-1-1 0,0 1 0,-1-1 0,0 1 0,2-1 0,3 2 0,4 2 0,4 2 0,-2-1 0,-2 0 0,-5-3 0,-4-2 0,-4-3 0,-1-1 0,1 1 0,0-1 0,6 5 0,3 2 0,0 2 0,0 0 0,0 0 0,-7-6 0,0 0 0,-6-3 0,4 2 0,0-1 0,0 0 0,0 1 0,-3-3 0,-3-2 0,-1-5 0,-4-1 0,2-6 0,1-9 0,1-15 0,1-8 0,0-2 0,0 9 0,0 12 0,-2 10 0,-1 6 0,-1 5 0,0 2 0,2 0 0,0 0 0,1-1 0,0-1 0,0-1 0,0 1 0,-3-7 0,-1-5 0,-1-6 0,-3-1 0,3 5 0,0 5 0,3 8 0,3 3 0,3 6 0,-2-2 0,2 1 0,-3-2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04:39:58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459 41 24575,'-5'0'0,"1"0"0,0 0 0,-1 0 0,-2 0 0,-4 0 0,-2 0 0,-1 0 0,0 0 0,7 0 0,0-2 0,3 0 0,-2-1 0,-1 1 0,-3 1 0,0 1 0,0 0 0,2 0 0,2 0 0,1 0 0,-1 0 0,-1 0 0,-5 0 0,1 0 0,-2 0 0,4 0 0,1 0 0,6 0 0,-6 0 0,-3 0 0,-5 0 0,-3 0 0,-1 0 0,8 0 0,3 0 0,7 0 0,-2 0 0,1 0 0,-3 0 0,-4-2 0,-6 0 0,-6-4 0,-1 0 0,-3-1 0,13 4 0,2 0 0,10 2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04:40:11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7305 1430 24575,'-20'-4'0,"-9"-8"0,-10-10 0,-18-6 0,-10-7 0,-25-9 0,44 20 0,-4 0 0,0 0 0,3 1 0,0 4 0,2-2 0,-27-14 0,7-1 0,3 1 0,-3-6 0,0 0 0,0 1 0,-1-1 0,3 5 0,4-3 0,3 8 0,3 5 0,-3 1 0,-1 1 0,-3-2 0,-5-4 0,-1-2 0,-1-1 0,4-3 0,0-1 0,2 0 0,4 7 0,4 0 0,3 4 0,0 3 0,0 0 0,-3 0 0,-8-5 0,-4 2 0,-9-1 0,-5-2 0,-3 3 0,-8 1 0,2 1 0,-1 5 0,-1 2 0,0 7 0,-4 3 0,1 4 0,-6 3 0,49 0 0,-3 2 0,-4 3 0,1 3 0,-6 2 0,-3 5 0,-5 8 0,0 3 0,-14 4 0,33-12 0,2-5 0,-9-21 0,-15-7 0,-15-12 0,40 7 0,-2 0 0,-10 0 0,-1-2 0,-10-1 0,-2 4 0,-5 2 0,1 6 0,0 3 0,2 3 0,5-1 0,3 5 0,5 1 0,1 0 0,3 1 0,5 1 0,-2 2 0,2 1 0,2 3 0,0 2 0,2 0 0,3 2 0,-46 8 0,7-3 0,5-6 0,2-1 0,1 0 0,-2 2 0,9-2 0,12 0 0,18-5 0,14 0 0,15-3 0,-2 3 0,1 3 0,-15 10 0,-8 14 0,-11 7 0,3 1 0,3-2 0,3 0 0,1 7 0,-4-1 0,-4 2 0,3 2 0,2-2 0,5-2 0,5 0 0,4-2 0,0 7 0,-1 7 0,1 10 0,1 5 0,-1 5 0,1 6 0,4 1 0,2-6 0,4-6 0,1-7 0,1-5 0,4-4 0,0 3 0,1 6 0,-3 14 0,-2 16 0,-4 18 0,8-52 0,2 0 0,0 5 0,0-2 0,1 7 0,4-1 0,-2 9 0,2 3 0,2 14 0,1 4 0,0-23 0,0 5 0,0 2-400,0 12 0,0 4 1,0 2 399,0 12 0,0 7 0,0-1 0,0-22 0,0-2 0,0 0 0,0 4 0,0 1 0,0 1 0,0-2 0,0 0 0,0-1 0,0 0 0,0-1 0,0-1 0,0 20 0,0-3 0,0-1 0,0-8 0,0-3 0,1-4-58,0-5 0,3-6 0,0-1 58,1 20 0,5-8 0,-3-22 0,3-8 0,2 11 0,-5-54 0,-7-13 1188,0-4-1188,0-4 185,3 10-185,15 23 0,19 16 0,31 27 0,-31-38 0,1-4 0,34 26 0,-14-18 0,-13-21 0,3-2 0,5 0 0,4-2 0,-2 1 0,-9-2 0,-4 1 0,-6-1 0,3-4 0,7 0 0,7-2 0,9-1 0,9 3 0,2 3 0,3 1 0,5-1 0,-3 1 0,2 0 0,-2 0 0,-6-3 0,-6-1 0,-5-4 0,-1-1 0,-2-5 0,5-3 0,6-2 0,7 0 0,8 0 0,5 0 0,4 0 0,4-2 0,-43 0 0,2-3 0,3-1 0,4-1 0,7-1 0,3-5 0,5 4 0,3-6 0,5 4 0,0-4 0,7 4 0,1-4 0,3 1 0,-2 1 0,2 2 0,-1-4 0,-3 0 0,2-4 0,-2-1 0,-1-4 0,-3-2 0,0-4 0,-1 1 0,0-4 0,1-2 0,-3 0 0,1-5 0,0-1 0,-20 8 0,-2 2 0,-4 1 0,-7 1 0,-2 2 0,4 1 0,-3 4 0,-2 21 0,42-10 0,-26 1 0,4 1 0,13-8 0,3 5 0,-3-6 0,-1 7 0,-7-2 0,-4 3 0,-16 5 0,-2-1 0,22 3 0,-14 3 0,-4 0 0,4 0 0,-3 0 0,-1 0 0,-9-1 0,-3-4 0,-5-1 0,2 1 0,2-9 0,7-2 0,5-5 0,0-1 0,-2 1 0,-4 0 0,-5 2 0,-3-1 0,0-5 0,1-1 0,0 0 0,-2-3 0,-1-1 0,0-1 0,2-5 0,2 0 0,3-1 0,-1 0 0,-5 2 0,-11 7 0,-7 5 0,-9 5 0,-7 9 0,-2-6 0,1-9 0,11-12 0,11-15 0,5-9 0,-3 8 0,-7 13 0,-11 11 0,-5 13 0,-6 6 0,1-10 0,2-16 0,5-23 0,5-19 0,4-7 0,-3 9 0,-6 13 0,-2 17 0,-6 10 0,-2 3 0,3-14 0,4-20 0,2-9 0,3-9 0,-6 3 0,-1 2 0,-2 3 0,-4-5 0,-3-4 0,1-18 0,2-12 0,0 51 0,1 1 0,0-2 0,1 3 0,-1-2 0,3 4 0,-2-50 0,4 14 0,-8 20 0,-5 22 0,-7 24 0,6 14 0,-1-18 0,10-22 0,0-26 0,-5-27 0,-3 4 0,-6 9 0,-1 2 0,2 9 0,0 1 0,3-5 0,-2 4 0,-2 8 0,-2 14 0,-5 7 0,1 11 0,3 7 0,0 5 0,1 3 0,-2-4 0,5 4 0,-3 0 0,3 1 0,1 6 0,-1 1 0,6 11 0,-3-1 0,6 9 0,-1-1 0,3 1 0,-1 3 0,-1-4 0,-3 3 0,-9-4 0,0 0 0,-2 0 0,5 0 0,5 5 0,1 0 0,5 0 0,-2 0 0,0 0 0,1 0 0,-3 0 0,1 0 0,-3 0 0,0 0 0,0 0 0,2 0 0,3 0 0,2 0 0,2 2 0,2-1 0,3 1 0,-2-1 0,4-1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04:40:20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24575,'14'8'0,"3"3"0,1 4 0,2-1 0,-2 0 0,3 3 0,-1 0 0,0 0 0,-2-1 0,-3-5 0,-3 0 0,-3-2 0,-1-2 0,2 1 0,-1-1 0,3 2 0,0 0 0,-1-1 0,0 1 0,-3-3 0,-2-3 0,-1 1 0,-1-1 0,1 0 0,0-1 0,-1 2 0,1 0 0,1 0 0,1 1 0,1 2 0,2-1 0,0 1 0,2 2 0,0-1 0,-1 3 0,0-2 0,-2 0 0,2 1 0,-3 1 0,3-2 0,-1 2 0,2 2 0,2 2 0,5 4 0,4 4 0,2 0 0,-3-3 0,-4-6 0,-4-1 0,0 0 0,1 1 0,3 3 0,3-1 0,-1 0 0,1 0 0,-1 2 0,1-1 0,-2-1 0,2 0 0,-1-3 0,-1-1 0,-4-1 0,-3-4 0,-5-1 0,0 0 0,3 1 0,4 2 0,5 2 0,-1-3 0,-1 1 0,-3-3 0,-2-1 0,-1 2 0,2 0 0,4 1 0,-3 4 0,1-3 0,-2-2 0,1 1 0,0-1 0,4 1 0,3 3 0,-1-3 0,-2-1 0,-7-2 0,-3-1 0,-5-1 0,-3-3 0,-3 0 0,2 0 0,-2 0 0,-1 0 0,1-2 0,-1 1 0,1-4 0,3 1 0,-4 1 0,4-3 0,-2 3 0,1 0 0,-1 0 0,0-1 0,1 2 0,-1-2 0,-1 1 0,2 2 0,-1-2 0,1-1 0,-3-2 0,-1-2 0,-1-7 0,3 6 0,-4-3 0,6 9 0,-2-1 0,1 2 0,1 0 0,-2 0 0,-1-5 0,-3-3 0,-4-5 0,1-2 0,-1 4 0,3 2 0,3 5 0,2 2 0,3 1 0,0 0 0,0 0 0,-2-2 0,0-2 0,-1-3 0,-2-5 0,1 0 0,1 8 0,-1-2 0,3 9 0,-1-1 0,2 3 0,0 0 0,0-1 0,0 2 0,0 0 0,0-1 0,2-1 0,-1 1 0,0-2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04:40:24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420 77 24575,'-11'0'0,"-2"0"0,0 0 0,-2 0 0,0 0 0,0-1 0,1-2 0,1 1 0,3-1 0,2 0 0,4 3 0,-1-3 0,1 3 0,-3 0 0,-2 0 0,0 0 0,-1 0 0,3 0 0,0 0 0,3 0 0,1 0 0,-1 0 0,-2-2 0,-5-2 0,-3 0 0,-4-3 0,-2-1 0,2 0 0,2 1 0,5 3 0,4 1 0,4 2 0,0 1 0,2-1 0,-3 0 0,3-1 0,-4 1 0,1 1 0,-3 0 0,-3 0 0,-2 0 0,-1 0 0,1-1 0,5 0 0,2 0 0,2 0 0,2 0 0,-1 0 0,2-1 0,-1 1 0,-1 1 0,0 0 0,10 2 0,-5-1 0,6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04:40:28.1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24575,'0'-3'0,"0"-2"0,0 2 0,0-1 0,0 0 0,0 0 0,0 1 0,0 1 0,0-2 0,0 2 0,0 0 0,0-1 0,0 1 0,0 0 0,0 0 0,0-1 0,0 0 0,0-1 0,0 1 0,0 0 0,0-2 0,0 1 0,0 1 0,0 1 0,0 0 0,0 0 0,0 1 0,0 4 0,0 0 0,0 1 0,0-1 0,0-3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C9A0-E959-4A5E-BC37-BF424DED953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939C3-B4FA-4097-81CF-192BAEB5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1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87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dirty="0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9159F30-BD41-4693-9652-8A160341F5B3}" type="slidenum">
              <a:rPr lang="en-US" altLang="id-ID">
                <a:solidFill>
                  <a:srgbClr val="000000"/>
                </a:solidFill>
              </a:rPr>
              <a:pPr/>
              <a:t>23</a:t>
            </a:fld>
            <a:endParaRPr lang="en-US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03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E358005-00F3-40E9-B3E1-0B369AD91CE3}" type="slidenum">
              <a:rPr lang="en-US" altLang="id-ID">
                <a:solidFill>
                  <a:srgbClr val="000000"/>
                </a:solidFill>
              </a:rPr>
              <a:pPr/>
              <a:t>28</a:t>
            </a:fld>
            <a:endParaRPr lang="en-US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06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id-ID" smtClean="0"/>
              <a:pPr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1210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id-ID" smtClean="0"/>
              <a:pPr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0265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df3f552fc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df3f552fc4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912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48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49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43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0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8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9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297;g8e8b782381_0_1277:notes">
            <a:extLst>
              <a:ext uri="{FF2B5EF4-FFF2-40B4-BE49-F238E27FC236}">
                <a16:creationId xmlns:a16="http://schemas.microsoft.com/office/drawing/2014/main" id="{530F84D4-F192-B146-BE5D-E58EF672701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Google Shape;298;g8e8b782381_0_1277:notes">
            <a:extLst>
              <a:ext uri="{FF2B5EF4-FFF2-40B4-BE49-F238E27FC236}">
                <a16:creationId xmlns:a16="http://schemas.microsoft.com/office/drawing/2014/main" id="{80C21C93-BB8E-2A49-9B75-E73DE506F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103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dirty="0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9159F30-BD41-4693-9652-8A160341F5B3}" type="slidenum">
              <a:rPr lang="en-US" altLang="id-ID">
                <a:solidFill>
                  <a:srgbClr val="000000"/>
                </a:solidFill>
              </a:rPr>
              <a:pPr/>
              <a:t>19</a:t>
            </a:fld>
            <a:endParaRPr lang="en-US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03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dirty="0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9159F30-BD41-4693-9652-8A160341F5B3}" type="slidenum">
              <a:rPr lang="en-US" altLang="id-ID">
                <a:solidFill>
                  <a:srgbClr val="000000"/>
                </a:solidFill>
              </a:rPr>
              <a:pPr/>
              <a:t>22</a:t>
            </a:fld>
            <a:endParaRPr lang="en-US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4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6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2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0"/>
            <a:ext cx="12192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9"/>
          <p:cNvSpPr/>
          <p:nvPr/>
        </p:nvSpPr>
        <p:spPr>
          <a:xfrm>
            <a:off x="1881228" y="915945"/>
            <a:ext cx="8413653" cy="5310201"/>
          </a:xfrm>
          <a:custGeom>
            <a:avLst/>
            <a:gdLst/>
            <a:ahLst/>
            <a:cxnLst/>
            <a:rect l="l" t="t" r="r" b="b"/>
            <a:pathLst>
              <a:path w="27540" h="17382" extrusionOk="0">
                <a:moveTo>
                  <a:pt x="0" y="0"/>
                </a:moveTo>
                <a:lnTo>
                  <a:pt x="0" y="17382"/>
                </a:lnTo>
                <a:lnTo>
                  <a:pt x="27539" y="17382"/>
                </a:lnTo>
                <a:lnTo>
                  <a:pt x="27539" y="0"/>
                </a:lnTo>
                <a:close/>
              </a:path>
            </a:pathLst>
          </a:custGeom>
          <a:solidFill>
            <a:srgbClr val="FFA35A">
              <a:alpha val="2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>
            <a:off x="1792935" y="845067"/>
            <a:ext cx="8651949" cy="296029"/>
          </a:xfrm>
          <a:custGeom>
            <a:avLst/>
            <a:gdLst/>
            <a:ahLst/>
            <a:cxnLst/>
            <a:rect l="l" t="t" r="r" b="b"/>
            <a:pathLst>
              <a:path w="28320" h="969" extrusionOk="0">
                <a:moveTo>
                  <a:pt x="28320" y="1"/>
                </a:moveTo>
                <a:lnTo>
                  <a:pt x="44" y="232"/>
                </a:lnTo>
                <a:lnTo>
                  <a:pt x="0" y="969"/>
                </a:lnTo>
                <a:lnTo>
                  <a:pt x="28320" y="680"/>
                </a:lnTo>
                <a:lnTo>
                  <a:pt x="283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>
            <a:off x="5765827" y="6206337"/>
            <a:ext cx="242877" cy="225764"/>
          </a:xfrm>
          <a:custGeom>
            <a:avLst/>
            <a:gdLst/>
            <a:ahLst/>
            <a:cxnLst/>
            <a:rect l="l" t="t" r="r" b="b"/>
            <a:pathLst>
              <a:path w="795" h="739" extrusionOk="0">
                <a:moveTo>
                  <a:pt x="425" y="1"/>
                </a:moveTo>
                <a:cubicBezTo>
                  <a:pt x="395" y="1"/>
                  <a:pt x="376" y="7"/>
                  <a:pt x="376" y="7"/>
                </a:cubicBezTo>
                <a:cubicBezTo>
                  <a:pt x="376" y="7"/>
                  <a:pt x="405" y="7"/>
                  <a:pt x="448" y="22"/>
                </a:cubicBezTo>
                <a:cubicBezTo>
                  <a:pt x="506" y="36"/>
                  <a:pt x="578" y="79"/>
                  <a:pt x="636" y="152"/>
                </a:cubicBezTo>
                <a:cubicBezTo>
                  <a:pt x="679" y="224"/>
                  <a:pt x="737" y="325"/>
                  <a:pt x="723" y="441"/>
                </a:cubicBezTo>
                <a:cubicBezTo>
                  <a:pt x="708" y="542"/>
                  <a:pt x="592" y="643"/>
                  <a:pt x="477" y="672"/>
                </a:cubicBezTo>
                <a:cubicBezTo>
                  <a:pt x="446" y="682"/>
                  <a:pt x="415" y="686"/>
                  <a:pt x="385" y="686"/>
                </a:cubicBezTo>
                <a:cubicBezTo>
                  <a:pt x="284" y="686"/>
                  <a:pt x="189" y="637"/>
                  <a:pt x="145" y="571"/>
                </a:cubicBezTo>
                <a:cubicBezTo>
                  <a:pt x="87" y="469"/>
                  <a:pt x="87" y="368"/>
                  <a:pt x="116" y="282"/>
                </a:cubicBezTo>
                <a:cubicBezTo>
                  <a:pt x="130" y="180"/>
                  <a:pt x="173" y="137"/>
                  <a:pt x="217" y="94"/>
                </a:cubicBezTo>
                <a:cubicBezTo>
                  <a:pt x="275" y="65"/>
                  <a:pt x="289" y="36"/>
                  <a:pt x="289" y="36"/>
                </a:cubicBezTo>
                <a:lnTo>
                  <a:pt x="289" y="36"/>
                </a:lnTo>
                <a:cubicBezTo>
                  <a:pt x="289" y="36"/>
                  <a:pt x="260" y="36"/>
                  <a:pt x="173" y="65"/>
                </a:cubicBezTo>
                <a:cubicBezTo>
                  <a:pt x="130" y="79"/>
                  <a:pt x="72" y="152"/>
                  <a:pt x="29" y="238"/>
                </a:cubicBezTo>
                <a:cubicBezTo>
                  <a:pt x="0" y="325"/>
                  <a:pt x="0" y="455"/>
                  <a:pt x="72" y="585"/>
                </a:cubicBezTo>
                <a:cubicBezTo>
                  <a:pt x="130" y="690"/>
                  <a:pt x="263" y="738"/>
                  <a:pt x="388" y="738"/>
                </a:cubicBezTo>
                <a:cubicBezTo>
                  <a:pt x="419" y="738"/>
                  <a:pt x="449" y="735"/>
                  <a:pt x="477" y="730"/>
                </a:cubicBezTo>
                <a:cubicBezTo>
                  <a:pt x="636" y="715"/>
                  <a:pt x="766" y="585"/>
                  <a:pt x="780" y="441"/>
                </a:cubicBezTo>
                <a:cubicBezTo>
                  <a:pt x="795" y="310"/>
                  <a:pt x="737" y="180"/>
                  <a:pt x="665" y="108"/>
                </a:cubicBezTo>
                <a:cubicBezTo>
                  <a:pt x="592" y="36"/>
                  <a:pt x="520" y="7"/>
                  <a:pt x="477" y="7"/>
                </a:cubicBezTo>
                <a:cubicBezTo>
                  <a:pt x="458" y="2"/>
                  <a:pt x="440" y="1"/>
                  <a:pt x="4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 txBox="1">
            <a:spLocks noGrp="1"/>
          </p:cNvSpPr>
          <p:nvPr>
            <p:ph type="title"/>
          </p:nvPr>
        </p:nvSpPr>
        <p:spPr>
          <a:xfrm>
            <a:off x="2832600" y="1453100"/>
            <a:ext cx="6526800" cy="2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1"/>
          </p:nvPr>
        </p:nvSpPr>
        <p:spPr>
          <a:xfrm>
            <a:off x="3158000" y="3780900"/>
            <a:ext cx="5876000" cy="1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9"/>
          <p:cNvSpPr/>
          <p:nvPr/>
        </p:nvSpPr>
        <p:spPr>
          <a:xfrm>
            <a:off x="-232210" y="-69057"/>
            <a:ext cx="4116628" cy="3201376"/>
          </a:xfrm>
          <a:custGeom>
            <a:avLst/>
            <a:gdLst/>
            <a:ahLst/>
            <a:cxnLst/>
            <a:rect l="l" t="t" r="r" b="b"/>
            <a:pathLst>
              <a:path w="111703" h="86868" extrusionOk="0">
                <a:moveTo>
                  <a:pt x="110744" y="0"/>
                </a:moveTo>
                <a:cubicBezTo>
                  <a:pt x="115133" y="7681"/>
                  <a:pt x="102684" y="22156"/>
                  <a:pt x="93980" y="20574"/>
                </a:cubicBezTo>
                <a:cubicBezTo>
                  <a:pt x="85818" y="19090"/>
                  <a:pt x="77985" y="12851"/>
                  <a:pt x="69850" y="14478"/>
                </a:cubicBezTo>
                <a:cubicBezTo>
                  <a:pt x="64428" y="15562"/>
                  <a:pt x="60379" y="21196"/>
                  <a:pt x="54864" y="21590"/>
                </a:cubicBezTo>
                <a:cubicBezTo>
                  <a:pt x="47003" y="22152"/>
                  <a:pt x="37925" y="18429"/>
                  <a:pt x="31242" y="22606"/>
                </a:cubicBezTo>
                <a:cubicBezTo>
                  <a:pt x="24975" y="26523"/>
                  <a:pt x="33755" y="37351"/>
                  <a:pt x="33020" y="44704"/>
                </a:cubicBezTo>
                <a:cubicBezTo>
                  <a:pt x="32153" y="53373"/>
                  <a:pt x="16657" y="52466"/>
                  <a:pt x="11430" y="59436"/>
                </a:cubicBezTo>
                <a:cubicBezTo>
                  <a:pt x="8533" y="63299"/>
                  <a:pt x="11455" y="69115"/>
                  <a:pt x="10922" y="73914"/>
                </a:cubicBezTo>
                <a:cubicBezTo>
                  <a:pt x="10357" y="79002"/>
                  <a:pt x="7253" y="85372"/>
                  <a:pt x="2286" y="86614"/>
                </a:cubicBezTo>
                <a:cubicBezTo>
                  <a:pt x="1542" y="86800"/>
                  <a:pt x="767" y="86868"/>
                  <a:pt x="0" y="86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Google Shape;113;p9"/>
          <p:cNvSpPr/>
          <p:nvPr/>
        </p:nvSpPr>
        <p:spPr>
          <a:xfrm>
            <a:off x="-475597" y="-331165"/>
            <a:ext cx="4116628" cy="3201376"/>
          </a:xfrm>
          <a:custGeom>
            <a:avLst/>
            <a:gdLst/>
            <a:ahLst/>
            <a:cxnLst/>
            <a:rect l="l" t="t" r="r" b="b"/>
            <a:pathLst>
              <a:path w="111703" h="86868" extrusionOk="0">
                <a:moveTo>
                  <a:pt x="110744" y="0"/>
                </a:moveTo>
                <a:cubicBezTo>
                  <a:pt x="115133" y="7681"/>
                  <a:pt x="102684" y="22156"/>
                  <a:pt x="93980" y="20574"/>
                </a:cubicBezTo>
                <a:cubicBezTo>
                  <a:pt x="85818" y="19090"/>
                  <a:pt x="77985" y="12851"/>
                  <a:pt x="69850" y="14478"/>
                </a:cubicBezTo>
                <a:cubicBezTo>
                  <a:pt x="64428" y="15562"/>
                  <a:pt x="60379" y="21196"/>
                  <a:pt x="54864" y="21590"/>
                </a:cubicBezTo>
                <a:cubicBezTo>
                  <a:pt x="47003" y="22152"/>
                  <a:pt x="37925" y="18429"/>
                  <a:pt x="31242" y="22606"/>
                </a:cubicBezTo>
                <a:cubicBezTo>
                  <a:pt x="24975" y="26523"/>
                  <a:pt x="33755" y="37351"/>
                  <a:pt x="33020" y="44704"/>
                </a:cubicBezTo>
                <a:cubicBezTo>
                  <a:pt x="32153" y="53373"/>
                  <a:pt x="16657" y="52466"/>
                  <a:pt x="11430" y="59436"/>
                </a:cubicBezTo>
                <a:cubicBezTo>
                  <a:pt x="8533" y="63299"/>
                  <a:pt x="11455" y="69115"/>
                  <a:pt x="10922" y="73914"/>
                </a:cubicBezTo>
                <a:cubicBezTo>
                  <a:pt x="10357" y="79002"/>
                  <a:pt x="7253" y="85372"/>
                  <a:pt x="2286" y="86614"/>
                </a:cubicBezTo>
                <a:cubicBezTo>
                  <a:pt x="1542" y="86800"/>
                  <a:pt x="767" y="86868"/>
                  <a:pt x="0" y="86868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Google Shape;114;p9"/>
          <p:cNvSpPr/>
          <p:nvPr/>
        </p:nvSpPr>
        <p:spPr>
          <a:xfrm>
            <a:off x="-747066" y="-602633"/>
            <a:ext cx="4116628" cy="3201376"/>
          </a:xfrm>
          <a:custGeom>
            <a:avLst/>
            <a:gdLst/>
            <a:ahLst/>
            <a:cxnLst/>
            <a:rect l="l" t="t" r="r" b="b"/>
            <a:pathLst>
              <a:path w="111703" h="86868" extrusionOk="0">
                <a:moveTo>
                  <a:pt x="110744" y="0"/>
                </a:moveTo>
                <a:cubicBezTo>
                  <a:pt x="115133" y="7681"/>
                  <a:pt x="102684" y="22156"/>
                  <a:pt x="93980" y="20574"/>
                </a:cubicBezTo>
                <a:cubicBezTo>
                  <a:pt x="85818" y="19090"/>
                  <a:pt x="77985" y="12851"/>
                  <a:pt x="69850" y="14478"/>
                </a:cubicBezTo>
                <a:cubicBezTo>
                  <a:pt x="64428" y="15562"/>
                  <a:pt x="60379" y="21196"/>
                  <a:pt x="54864" y="21590"/>
                </a:cubicBezTo>
                <a:cubicBezTo>
                  <a:pt x="47003" y="22152"/>
                  <a:pt x="37925" y="18429"/>
                  <a:pt x="31242" y="22606"/>
                </a:cubicBezTo>
                <a:cubicBezTo>
                  <a:pt x="24975" y="26523"/>
                  <a:pt x="33755" y="37351"/>
                  <a:pt x="33020" y="44704"/>
                </a:cubicBezTo>
                <a:cubicBezTo>
                  <a:pt x="32153" y="53373"/>
                  <a:pt x="16657" y="52466"/>
                  <a:pt x="11430" y="59436"/>
                </a:cubicBezTo>
                <a:cubicBezTo>
                  <a:pt x="8533" y="63299"/>
                  <a:pt x="11455" y="69115"/>
                  <a:pt x="10922" y="73914"/>
                </a:cubicBezTo>
                <a:cubicBezTo>
                  <a:pt x="10357" y="79002"/>
                  <a:pt x="7253" y="85372"/>
                  <a:pt x="2286" y="86614"/>
                </a:cubicBezTo>
                <a:cubicBezTo>
                  <a:pt x="1542" y="86800"/>
                  <a:pt x="767" y="86868"/>
                  <a:pt x="0" y="86868"/>
                </a:cubicBezTo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Google Shape;115;p9"/>
          <p:cNvSpPr/>
          <p:nvPr/>
        </p:nvSpPr>
        <p:spPr>
          <a:xfrm flipH="1">
            <a:off x="8443034" y="-69057"/>
            <a:ext cx="4116628" cy="3201376"/>
          </a:xfrm>
          <a:custGeom>
            <a:avLst/>
            <a:gdLst/>
            <a:ahLst/>
            <a:cxnLst/>
            <a:rect l="l" t="t" r="r" b="b"/>
            <a:pathLst>
              <a:path w="111703" h="86868" extrusionOk="0">
                <a:moveTo>
                  <a:pt x="110744" y="0"/>
                </a:moveTo>
                <a:cubicBezTo>
                  <a:pt x="115133" y="7681"/>
                  <a:pt x="102684" y="22156"/>
                  <a:pt x="93980" y="20574"/>
                </a:cubicBezTo>
                <a:cubicBezTo>
                  <a:pt x="85818" y="19090"/>
                  <a:pt x="77985" y="12851"/>
                  <a:pt x="69850" y="14478"/>
                </a:cubicBezTo>
                <a:cubicBezTo>
                  <a:pt x="64428" y="15562"/>
                  <a:pt x="60379" y="21196"/>
                  <a:pt x="54864" y="21590"/>
                </a:cubicBezTo>
                <a:cubicBezTo>
                  <a:pt x="47003" y="22152"/>
                  <a:pt x="37925" y="18429"/>
                  <a:pt x="31242" y="22606"/>
                </a:cubicBezTo>
                <a:cubicBezTo>
                  <a:pt x="24975" y="26523"/>
                  <a:pt x="33755" y="37351"/>
                  <a:pt x="33020" y="44704"/>
                </a:cubicBezTo>
                <a:cubicBezTo>
                  <a:pt x="32153" y="53373"/>
                  <a:pt x="16657" y="52466"/>
                  <a:pt x="11430" y="59436"/>
                </a:cubicBezTo>
                <a:cubicBezTo>
                  <a:pt x="8533" y="63299"/>
                  <a:pt x="11455" y="69115"/>
                  <a:pt x="10922" y="73914"/>
                </a:cubicBezTo>
                <a:cubicBezTo>
                  <a:pt x="10357" y="79002"/>
                  <a:pt x="7253" y="85372"/>
                  <a:pt x="2286" y="86614"/>
                </a:cubicBezTo>
                <a:cubicBezTo>
                  <a:pt x="1542" y="86800"/>
                  <a:pt x="767" y="86868"/>
                  <a:pt x="0" y="86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Google Shape;116;p9"/>
          <p:cNvSpPr/>
          <p:nvPr/>
        </p:nvSpPr>
        <p:spPr>
          <a:xfrm flipH="1">
            <a:off x="8686421" y="-331165"/>
            <a:ext cx="4116628" cy="3201376"/>
          </a:xfrm>
          <a:custGeom>
            <a:avLst/>
            <a:gdLst/>
            <a:ahLst/>
            <a:cxnLst/>
            <a:rect l="l" t="t" r="r" b="b"/>
            <a:pathLst>
              <a:path w="111703" h="86868" extrusionOk="0">
                <a:moveTo>
                  <a:pt x="110744" y="0"/>
                </a:moveTo>
                <a:cubicBezTo>
                  <a:pt x="115133" y="7681"/>
                  <a:pt x="102684" y="22156"/>
                  <a:pt x="93980" y="20574"/>
                </a:cubicBezTo>
                <a:cubicBezTo>
                  <a:pt x="85818" y="19090"/>
                  <a:pt x="77985" y="12851"/>
                  <a:pt x="69850" y="14478"/>
                </a:cubicBezTo>
                <a:cubicBezTo>
                  <a:pt x="64428" y="15562"/>
                  <a:pt x="60379" y="21196"/>
                  <a:pt x="54864" y="21590"/>
                </a:cubicBezTo>
                <a:cubicBezTo>
                  <a:pt x="47003" y="22152"/>
                  <a:pt x="37925" y="18429"/>
                  <a:pt x="31242" y="22606"/>
                </a:cubicBezTo>
                <a:cubicBezTo>
                  <a:pt x="24975" y="26523"/>
                  <a:pt x="33755" y="37351"/>
                  <a:pt x="33020" y="44704"/>
                </a:cubicBezTo>
                <a:cubicBezTo>
                  <a:pt x="32153" y="53373"/>
                  <a:pt x="16657" y="52466"/>
                  <a:pt x="11430" y="59436"/>
                </a:cubicBezTo>
                <a:cubicBezTo>
                  <a:pt x="8533" y="63299"/>
                  <a:pt x="11455" y="69115"/>
                  <a:pt x="10922" y="73914"/>
                </a:cubicBezTo>
                <a:cubicBezTo>
                  <a:pt x="10357" y="79002"/>
                  <a:pt x="7253" y="85372"/>
                  <a:pt x="2286" y="86614"/>
                </a:cubicBezTo>
                <a:cubicBezTo>
                  <a:pt x="1542" y="86800"/>
                  <a:pt x="767" y="86868"/>
                  <a:pt x="0" y="86868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Google Shape;117;p9"/>
          <p:cNvSpPr/>
          <p:nvPr/>
        </p:nvSpPr>
        <p:spPr>
          <a:xfrm flipH="1">
            <a:off x="8957890" y="-602633"/>
            <a:ext cx="4116628" cy="3201376"/>
          </a:xfrm>
          <a:custGeom>
            <a:avLst/>
            <a:gdLst/>
            <a:ahLst/>
            <a:cxnLst/>
            <a:rect l="l" t="t" r="r" b="b"/>
            <a:pathLst>
              <a:path w="111703" h="86868" extrusionOk="0">
                <a:moveTo>
                  <a:pt x="110744" y="0"/>
                </a:moveTo>
                <a:cubicBezTo>
                  <a:pt x="115133" y="7681"/>
                  <a:pt x="102684" y="22156"/>
                  <a:pt x="93980" y="20574"/>
                </a:cubicBezTo>
                <a:cubicBezTo>
                  <a:pt x="85818" y="19090"/>
                  <a:pt x="77985" y="12851"/>
                  <a:pt x="69850" y="14478"/>
                </a:cubicBezTo>
                <a:cubicBezTo>
                  <a:pt x="64428" y="15562"/>
                  <a:pt x="60379" y="21196"/>
                  <a:pt x="54864" y="21590"/>
                </a:cubicBezTo>
                <a:cubicBezTo>
                  <a:pt x="47003" y="22152"/>
                  <a:pt x="37925" y="18429"/>
                  <a:pt x="31242" y="22606"/>
                </a:cubicBezTo>
                <a:cubicBezTo>
                  <a:pt x="24975" y="26523"/>
                  <a:pt x="33755" y="37351"/>
                  <a:pt x="33020" y="44704"/>
                </a:cubicBezTo>
                <a:cubicBezTo>
                  <a:pt x="32153" y="53373"/>
                  <a:pt x="16657" y="52466"/>
                  <a:pt x="11430" y="59436"/>
                </a:cubicBezTo>
                <a:cubicBezTo>
                  <a:pt x="8533" y="63299"/>
                  <a:pt x="11455" y="69115"/>
                  <a:pt x="10922" y="73914"/>
                </a:cubicBezTo>
                <a:cubicBezTo>
                  <a:pt x="10357" y="79002"/>
                  <a:pt x="7253" y="85372"/>
                  <a:pt x="2286" y="86614"/>
                </a:cubicBezTo>
                <a:cubicBezTo>
                  <a:pt x="1542" y="86800"/>
                  <a:pt x="767" y="86868"/>
                  <a:pt x="0" y="86868"/>
                </a:cubicBezTo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822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8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3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4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8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3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FB572-3589-4DE1-8E45-5F762BEF61D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50FF8-99FC-41CA-A3D4-667CB7CAF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9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5.emf"/><Relationship Id="rId18" Type="http://schemas.openxmlformats.org/officeDocument/2006/relationships/customXml" Target="../ink/ink6.xml"/><Relationship Id="rId3" Type="http://schemas.openxmlformats.org/officeDocument/2006/relationships/image" Target="../media/image18.png"/><Relationship Id="rId21" Type="http://schemas.openxmlformats.org/officeDocument/2006/relationships/image" Target="../media/image29.emf"/><Relationship Id="rId7" Type="http://schemas.openxmlformats.org/officeDocument/2006/relationships/image" Target="../media/image22.png"/><Relationship Id="rId12" Type="http://schemas.openxmlformats.org/officeDocument/2006/relationships/customXml" Target="../ink/ink3.xml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emf"/><Relationship Id="rId5" Type="http://schemas.openxmlformats.org/officeDocument/2006/relationships/image" Target="../media/image20.png"/><Relationship Id="rId15" Type="http://schemas.openxmlformats.org/officeDocument/2006/relationships/image" Target="../media/image21.emf"/><Relationship Id="rId10" Type="http://schemas.openxmlformats.org/officeDocument/2006/relationships/customXml" Target="../ink/ink2.xml"/><Relationship Id="rId19" Type="http://schemas.openxmlformats.org/officeDocument/2006/relationships/image" Target="../media/image23.emf"/><Relationship Id="rId4" Type="http://schemas.openxmlformats.org/officeDocument/2006/relationships/image" Target="../media/image19.png"/><Relationship Id="rId9" Type="http://schemas.openxmlformats.org/officeDocument/2006/relationships/image" Target="../media/image20.emf"/><Relationship Id="rId14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magojr.com/journalsearch.php?q=21100200832&amp;tip=sid" TargetMode="External"/><Relationship Id="rId2" Type="http://schemas.openxmlformats.org/officeDocument/2006/relationships/hyperlink" Target="https://www.scimagojr.com/journalsearch.php?q=21100411756&amp;tip=si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magojr.com/journalsearch.php?q=19696&amp;tip=sid" TargetMode="External"/><Relationship Id="rId4" Type="http://schemas.openxmlformats.org/officeDocument/2006/relationships/hyperlink" Target="https://www.scimagojr.com/2021/journalsearch.php?q=14976&amp;tip=sid&amp;clean=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879" y="349860"/>
            <a:ext cx="7108955" cy="2918125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REGULASI BARU JABATAN AKADEMIK  DOSEN, DAN </a:t>
            </a:r>
            <a:r>
              <a:rPr lang="en-US" sz="3600" b="1" dirty="0" smtClean="0">
                <a:solidFill>
                  <a:srgbClr val="FFFF00"/>
                </a:solidFill>
              </a:rPr>
              <a:t>CARA PENILAIAN ARTIKEL BAGI TIM PAK UNTUK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JAFA KE </a:t>
            </a:r>
            <a:r>
              <a:rPr lang="en-US" sz="3600" b="1" dirty="0" smtClean="0">
                <a:solidFill>
                  <a:srgbClr val="FFFF00"/>
                </a:solidFill>
              </a:rPr>
              <a:t>LEKTOR, LEKTOR KEPALA DAN PROFESOR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879" y="3706155"/>
            <a:ext cx="7108955" cy="184779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 smtClean="0"/>
              <a:t>Oleh</a:t>
            </a:r>
            <a:r>
              <a:rPr lang="en-US" sz="1800" dirty="0" smtClean="0"/>
              <a:t> 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Prof. Dr. Ir. Achmadi Susilo, M.S.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Guru </a:t>
            </a:r>
            <a:r>
              <a:rPr lang="en-US" sz="1800" dirty="0" err="1" smtClean="0"/>
              <a:t>Besar</a:t>
            </a:r>
            <a:r>
              <a:rPr lang="en-US" sz="1800" dirty="0" smtClean="0"/>
              <a:t> FP </a:t>
            </a:r>
            <a:r>
              <a:rPr lang="en-US" sz="1800" dirty="0" err="1" smtClean="0"/>
              <a:t>Universitas</a:t>
            </a:r>
            <a:r>
              <a:rPr lang="en-US" sz="1800" dirty="0" smtClean="0"/>
              <a:t> </a:t>
            </a:r>
            <a:r>
              <a:rPr lang="en-US" sz="1800" dirty="0" err="1"/>
              <a:t>W</a:t>
            </a:r>
            <a:r>
              <a:rPr lang="en-US" sz="1800" dirty="0" err="1" smtClean="0"/>
              <a:t>ijaya</a:t>
            </a:r>
            <a:r>
              <a:rPr lang="en-US" sz="1800" dirty="0" smtClean="0"/>
              <a:t> </a:t>
            </a:r>
            <a:r>
              <a:rPr lang="en-US" sz="1800" dirty="0" err="1"/>
              <a:t>K</a:t>
            </a:r>
            <a:r>
              <a:rPr lang="en-US" sz="1800" dirty="0" err="1" smtClean="0"/>
              <a:t>usuma</a:t>
            </a:r>
            <a:r>
              <a:rPr lang="en-US" sz="1800" dirty="0" smtClean="0"/>
              <a:t> Surabaya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 smtClean="0"/>
              <a:t>Materi</a:t>
            </a:r>
            <a:r>
              <a:rPr lang="en-US" sz="1800" dirty="0" smtClean="0"/>
              <a:t> </a:t>
            </a:r>
            <a:r>
              <a:rPr lang="en-US" sz="1800" dirty="0" err="1" smtClean="0"/>
              <a:t>Akselerasi</a:t>
            </a:r>
            <a:r>
              <a:rPr lang="en-US" sz="1800" dirty="0" smtClean="0"/>
              <a:t> </a:t>
            </a:r>
            <a:r>
              <a:rPr lang="en-US" sz="1800" dirty="0" err="1" smtClean="0"/>
              <a:t>jafung</a:t>
            </a:r>
            <a:r>
              <a:rPr lang="en-US" sz="1800" dirty="0" smtClean="0"/>
              <a:t> </a:t>
            </a:r>
            <a:r>
              <a:rPr lang="en-US" sz="1800" dirty="0" err="1" smtClean="0"/>
              <a:t>dosen</a:t>
            </a:r>
            <a:r>
              <a:rPr lang="en-US" sz="1800" dirty="0" smtClean="0"/>
              <a:t> </a:t>
            </a:r>
            <a:r>
              <a:rPr lang="en-US" sz="1800" dirty="0" err="1" smtClean="0"/>
              <a:t>Fak</a:t>
            </a:r>
            <a:r>
              <a:rPr lang="en-US" sz="1800" dirty="0" smtClean="0"/>
              <a:t> </a:t>
            </a:r>
            <a:r>
              <a:rPr lang="en-US" sz="1800" dirty="0" err="1" smtClean="0"/>
              <a:t>Pertanian</a:t>
            </a:r>
            <a:r>
              <a:rPr lang="en-US" sz="1800" dirty="0" smtClean="0"/>
              <a:t> UPN, </a:t>
            </a:r>
            <a:r>
              <a:rPr lang="en-US" sz="1800" dirty="0" err="1" smtClean="0"/>
              <a:t>Jatim</a:t>
            </a:r>
            <a:endParaRPr lang="en-US" sz="1800" dirty="0" err="1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 smtClean="0"/>
              <a:t>Pada</a:t>
            </a:r>
            <a:r>
              <a:rPr lang="en-US" sz="1800" dirty="0" smtClean="0"/>
              <a:t> </a:t>
            </a:r>
            <a:r>
              <a:rPr lang="en-US" sz="1800" dirty="0" err="1" smtClean="0"/>
              <a:t>Tanggal</a:t>
            </a:r>
            <a:r>
              <a:rPr lang="en-US" sz="1800" dirty="0" smtClean="0"/>
              <a:t> 17 </a:t>
            </a:r>
            <a:r>
              <a:rPr lang="en-US" sz="1800" dirty="0" err="1" smtClean="0"/>
              <a:t>Pebruari</a:t>
            </a:r>
            <a:r>
              <a:rPr lang="en-US" sz="1800" dirty="0" smtClean="0"/>
              <a:t> 2023</a:t>
            </a:r>
          </a:p>
          <a:p>
            <a:endParaRPr lang="en-US" sz="1800" dirty="0"/>
          </a:p>
        </p:txBody>
      </p:sp>
      <p:pic>
        <p:nvPicPr>
          <p:cNvPr id="4" name="Picture 3" descr="https://ci3.googleusercontent.com/proxy/S90SPR8meTxXoMc7LxjvH81P0EKrxNX2i41ewgnPpWZa-AWVJv_sqAWcdZipY1USAydGYn6fZZ1QEg1_q-Nx0WymAIz1XeY7ULxfq-1HiExtF_F8pM3dY2I1Miks=s0-d-e1-ft#http://scientific-collaboration.com/wp-content/uploads/2021/08/jour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" y="326004"/>
            <a:ext cx="4842514" cy="318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ips Mendapatkan Situs Jurnal Ilmiah Kredibel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7" y="3509964"/>
            <a:ext cx="4831832" cy="333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399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2150" y="662941"/>
            <a:ext cx="10925656" cy="467201"/>
          </a:xfrm>
          <a:custGeom>
            <a:avLst/>
            <a:gdLst/>
            <a:ahLst/>
            <a:cxnLst/>
            <a:rect l="l" t="t" r="r" b="b"/>
            <a:pathLst>
              <a:path w="12192000" h="830580">
                <a:moveTo>
                  <a:pt x="0" y="830580"/>
                </a:moveTo>
                <a:lnTo>
                  <a:pt x="12192000" y="830580"/>
                </a:lnTo>
                <a:lnTo>
                  <a:pt x="12192000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2148" y="1125997"/>
            <a:ext cx="5233852" cy="358787"/>
          </a:xfrm>
          <a:custGeom>
            <a:avLst/>
            <a:gdLst/>
            <a:ahLst/>
            <a:cxnLst/>
            <a:rect l="l" t="t" r="r" b="b"/>
            <a:pathLst>
              <a:path w="6096000" h="370839">
                <a:moveTo>
                  <a:pt x="0" y="370839"/>
                </a:moveTo>
                <a:lnTo>
                  <a:pt x="6096000" y="370839"/>
                </a:lnTo>
                <a:lnTo>
                  <a:pt x="60960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2512" y="1231715"/>
            <a:ext cx="5649200" cy="253068"/>
          </a:xfrm>
          <a:custGeom>
            <a:avLst/>
            <a:gdLst/>
            <a:ahLst/>
            <a:cxnLst/>
            <a:rect l="l" t="t" r="r" b="b"/>
            <a:pathLst>
              <a:path w="6096000" h="370839">
                <a:moveTo>
                  <a:pt x="0" y="370839"/>
                </a:moveTo>
                <a:lnTo>
                  <a:pt x="6096000" y="370839"/>
                </a:lnTo>
                <a:lnTo>
                  <a:pt x="60960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2149" y="1334622"/>
            <a:ext cx="4045925" cy="3750562"/>
          </a:xfrm>
          <a:custGeom>
            <a:avLst/>
            <a:gdLst/>
            <a:ahLst/>
            <a:cxnLst/>
            <a:rect l="l" t="t" r="r" b="b"/>
            <a:pathLst>
              <a:path w="6096000" h="4480559">
                <a:moveTo>
                  <a:pt x="0" y="4480560"/>
                </a:moveTo>
                <a:lnTo>
                  <a:pt x="6096000" y="4480560"/>
                </a:lnTo>
                <a:lnTo>
                  <a:pt x="6096000" y="0"/>
                </a:lnTo>
                <a:lnTo>
                  <a:pt x="0" y="0"/>
                </a:lnTo>
                <a:lnTo>
                  <a:pt x="0" y="4480560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2511" y="1334595"/>
            <a:ext cx="5536027" cy="163876"/>
          </a:xfrm>
          <a:custGeom>
            <a:avLst/>
            <a:gdLst/>
            <a:ahLst/>
            <a:cxnLst/>
            <a:rect l="l" t="t" r="r" b="b"/>
            <a:pathLst>
              <a:path w="6096000" h="109219">
                <a:moveTo>
                  <a:pt x="0" y="108917"/>
                </a:moveTo>
                <a:lnTo>
                  <a:pt x="6096000" y="108917"/>
                </a:lnTo>
                <a:lnTo>
                  <a:pt x="6096000" y="0"/>
                </a:lnTo>
                <a:lnTo>
                  <a:pt x="0" y="0"/>
                </a:lnTo>
                <a:lnTo>
                  <a:pt x="0" y="108917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0" y="1334595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0" y="1125997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3854937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39616" y="663132"/>
            <a:ext cx="6762750" cy="749644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algn="ctr">
              <a:spcBef>
                <a:spcPts val="66"/>
              </a:spcBef>
            </a:pPr>
            <a:r>
              <a:rPr sz="1600" b="1" spc="-7" dirty="0">
                <a:latin typeface="Calibri"/>
                <a:cs typeface="Calibri"/>
              </a:rPr>
              <a:t>❸</a:t>
            </a:r>
            <a:r>
              <a:rPr sz="1600" b="1" spc="-7" dirty="0">
                <a:latin typeface="Arial Narrow"/>
                <a:cs typeface="Arial Narrow"/>
              </a:rPr>
              <a:t>.2.3. </a:t>
            </a:r>
            <a:r>
              <a:rPr sz="1600" b="1" spc="-36" dirty="0">
                <a:latin typeface="Arial Narrow"/>
                <a:cs typeface="Arial Narrow"/>
              </a:rPr>
              <a:t>SYARAT </a:t>
            </a:r>
            <a:r>
              <a:rPr sz="1600" b="1" spc="-13" dirty="0">
                <a:latin typeface="Arial Narrow"/>
                <a:cs typeface="Arial Narrow"/>
              </a:rPr>
              <a:t>TAMBAHAN: </a:t>
            </a:r>
            <a:r>
              <a:rPr sz="1600" b="1" dirty="0">
                <a:latin typeface="Arial Narrow"/>
                <a:cs typeface="Arial Narrow"/>
              </a:rPr>
              <a:t>USULAN </a:t>
            </a:r>
            <a:r>
              <a:rPr sz="1600" b="1" spc="-20" dirty="0">
                <a:latin typeface="Arial Narrow"/>
                <a:cs typeface="Arial Narrow"/>
              </a:rPr>
              <a:t>JAFA </a:t>
            </a:r>
            <a:r>
              <a:rPr sz="1600" b="1" dirty="0">
                <a:latin typeface="Arial Narrow"/>
                <a:cs typeface="Arial Narrow"/>
              </a:rPr>
              <a:t>KE GURU</a:t>
            </a:r>
            <a:r>
              <a:rPr sz="1600" b="1" spc="79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BESAR/PROFESOR</a:t>
            </a:r>
            <a:endParaRPr sz="1600" dirty="0">
              <a:latin typeface="Arial Narrow"/>
              <a:cs typeface="Arial Narrow"/>
            </a:endParaRPr>
          </a:p>
          <a:p>
            <a:pPr algn="ctr">
              <a:spcBef>
                <a:spcPts val="66"/>
              </a:spcBef>
            </a:pPr>
            <a:r>
              <a:rPr sz="1600" b="1" spc="-30" dirty="0">
                <a:latin typeface="Arial Narrow"/>
                <a:cs typeface="Arial Narrow"/>
              </a:rPr>
              <a:t>YANG </a:t>
            </a:r>
            <a:r>
              <a:rPr sz="1600" b="1" spc="-3" dirty="0">
                <a:latin typeface="Arial Narrow"/>
                <a:cs typeface="Arial Narrow"/>
              </a:rPr>
              <a:t>MEMILIKI IJAZAH </a:t>
            </a:r>
            <a:r>
              <a:rPr sz="1600" b="1" dirty="0">
                <a:latin typeface="Arial Narrow"/>
                <a:cs typeface="Arial Narrow"/>
              </a:rPr>
              <a:t>S3 BLM 3</a:t>
            </a:r>
            <a:r>
              <a:rPr sz="1600" b="1" spc="46" dirty="0">
                <a:latin typeface="Arial Narrow"/>
                <a:cs typeface="Arial Narrow"/>
              </a:rPr>
              <a:t> </a:t>
            </a:r>
            <a:r>
              <a:rPr sz="1600" b="1" spc="-20" dirty="0">
                <a:latin typeface="Arial Narrow"/>
                <a:cs typeface="Arial Narrow"/>
              </a:rPr>
              <a:t>TAHUN</a:t>
            </a:r>
            <a:endParaRPr sz="1600" dirty="0">
              <a:latin typeface="Arial Narrow"/>
              <a:cs typeface="Arial Narrow"/>
            </a:endParaRPr>
          </a:p>
          <a:p>
            <a:pPr marL="369185">
              <a:spcBef>
                <a:spcPts val="423"/>
              </a:spcBef>
              <a:tabLst>
                <a:tab pos="4191871" algn="l"/>
              </a:tabLst>
            </a:pPr>
            <a:r>
              <a:rPr sz="1200" b="1" spc="-3" dirty="0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26" dirty="0">
                <a:solidFill>
                  <a:srgbClr val="FFFFFF"/>
                </a:solidFill>
                <a:latin typeface="Calibri"/>
                <a:cs typeface="Calibri"/>
              </a:rPr>
              <a:t>PAK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2014/2015	</a:t>
            </a:r>
            <a:r>
              <a:rPr sz="1200" b="1" spc="-3" dirty="0">
                <a:solidFill>
                  <a:srgbClr val="FFFFFF"/>
                </a:solidFill>
                <a:latin typeface="Calibri"/>
                <a:cs typeface="Calibri"/>
              </a:rPr>
              <a:t>PO </a:t>
            </a:r>
            <a:r>
              <a:rPr sz="1200" b="1" spc="-26" dirty="0">
                <a:solidFill>
                  <a:srgbClr val="FFFFFF"/>
                </a:solidFill>
                <a:latin typeface="Calibri"/>
                <a:cs typeface="Calibri"/>
              </a:rPr>
              <a:t>PAK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2019+REVISINYA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08074" y="2947887"/>
            <a:ext cx="6879733" cy="1417217"/>
          </a:xfrm>
          <a:custGeom>
            <a:avLst/>
            <a:gdLst/>
            <a:ahLst/>
            <a:cxnLst/>
            <a:rect l="l" t="t" r="r" b="b"/>
            <a:pathLst>
              <a:path w="6697980" h="4376420">
                <a:moveTo>
                  <a:pt x="6697980" y="4376418"/>
                </a:moveTo>
                <a:lnTo>
                  <a:pt x="6697980" y="0"/>
                </a:lnTo>
                <a:lnTo>
                  <a:pt x="0" y="0"/>
                </a:lnTo>
                <a:lnTo>
                  <a:pt x="0" y="4376418"/>
                </a:lnTo>
                <a:lnTo>
                  <a:pt x="6697980" y="437641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08074" y="1635144"/>
            <a:ext cx="6879733" cy="1085633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56253"/>
            <a:r>
              <a:rPr sz="1400" b="1" spc="-3" dirty="0">
                <a:latin typeface="Arial Narrow" pitchFamily="34" charset="0"/>
                <a:cs typeface="Arial" pitchFamily="34" charset="0"/>
              </a:rPr>
              <a:t>(A). </a:t>
            </a:r>
            <a:r>
              <a:rPr sz="1400" b="1" dirty="0">
                <a:latin typeface="Arial Narrow" pitchFamily="34" charset="0"/>
                <a:cs typeface="Arial" pitchFamily="34" charset="0"/>
              </a:rPr>
              <a:t>1 </a:t>
            </a:r>
            <a:r>
              <a:rPr sz="1400" b="1" spc="-13" dirty="0">
                <a:latin typeface="Arial Narrow" pitchFamily="34" charset="0"/>
                <a:cs typeface="Arial" pitchFamily="34" charset="0"/>
              </a:rPr>
              <a:t>(SATU) </a:t>
            </a:r>
            <a:r>
              <a:rPr sz="1400" b="1" spc="-7" dirty="0">
                <a:latin typeface="Arial Narrow" pitchFamily="34" charset="0"/>
                <a:cs typeface="Arial" pitchFamily="34" charset="0"/>
              </a:rPr>
              <a:t>KARIL </a:t>
            </a:r>
            <a:r>
              <a:rPr sz="1400" b="1" spc="-26" dirty="0">
                <a:latin typeface="Arial Narrow" pitchFamily="34" charset="0"/>
                <a:cs typeface="Arial" pitchFamily="34" charset="0"/>
              </a:rPr>
              <a:t>SYARAT </a:t>
            </a:r>
            <a:r>
              <a:rPr sz="1400" b="1" spc="-7" dirty="0">
                <a:latin typeface="Arial Narrow" pitchFamily="34" charset="0"/>
                <a:cs typeface="Arial" pitchFamily="34" charset="0"/>
              </a:rPr>
              <a:t>KHUSUS </a:t>
            </a:r>
            <a:r>
              <a:rPr sz="1400" b="1" spc="-3" dirty="0">
                <a:latin typeface="Arial Narrow" pitchFamily="34" charset="0"/>
                <a:cs typeface="Arial" pitchFamily="34" charset="0"/>
              </a:rPr>
              <a:t>MINIMAL DI: </a:t>
            </a:r>
            <a:r>
              <a:rPr sz="1400" b="1" spc="-7" dirty="0">
                <a:latin typeface="Arial Narrow" pitchFamily="34" charset="0"/>
                <a:cs typeface="Arial" pitchFamily="34" charset="0"/>
              </a:rPr>
              <a:t>JURNAL INTERNASIONAL</a:t>
            </a:r>
            <a:r>
              <a:rPr sz="1400" b="1" spc="187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b="1" spc="-13" dirty="0">
                <a:latin typeface="Arial Narrow" pitchFamily="34" charset="0"/>
                <a:cs typeface="Arial" pitchFamily="34" charset="0"/>
              </a:rPr>
              <a:t>BEREPUTASI</a:t>
            </a:r>
            <a:r>
              <a:rPr sz="1400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b="1" spc="-7" dirty="0">
                <a:latin typeface="Arial Narrow" pitchFamily="34" charset="0"/>
                <a:cs typeface="Arial" pitchFamily="34" charset="0"/>
              </a:rPr>
              <a:t>TERBIT SETELAH STUDI (BUKAN </a:t>
            </a:r>
            <a:r>
              <a:rPr sz="1400" b="1" spc="-3" dirty="0">
                <a:latin typeface="Arial Narrow" pitchFamily="34" charset="0"/>
                <a:cs typeface="Arial" pitchFamily="34" charset="0"/>
              </a:rPr>
              <a:t>BAGIAN </a:t>
            </a:r>
            <a:r>
              <a:rPr sz="1400" b="1" spc="-7" dirty="0">
                <a:latin typeface="Arial Narrow" pitchFamily="34" charset="0"/>
                <a:cs typeface="Arial" pitchFamily="34" charset="0"/>
              </a:rPr>
              <a:t>DARI </a:t>
            </a:r>
            <a:r>
              <a:rPr sz="1400" b="1" spc="-10" dirty="0">
                <a:latin typeface="Arial Narrow" pitchFamily="34" charset="0"/>
                <a:cs typeface="Arial" pitchFamily="34" charset="0"/>
              </a:rPr>
              <a:t>DISERTASI)</a:t>
            </a:r>
            <a:r>
              <a:rPr sz="1400" spc="-10" dirty="0">
                <a:latin typeface="Arial Narrow" pitchFamily="34" charset="0"/>
                <a:cs typeface="Arial" pitchFamily="34" charset="0"/>
              </a:rPr>
              <a:t>, 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yaitu Jurnal </a:t>
            </a:r>
            <a:r>
              <a:rPr sz="1400" spc="-13" dirty="0">
                <a:latin typeface="Arial Narrow" pitchFamily="34" charset="0"/>
                <a:cs typeface="Arial" pitchFamily="34" charset="0"/>
              </a:rPr>
              <a:t>Terindeks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dalam</a:t>
            </a:r>
            <a:r>
              <a:rPr sz="1400" spc="187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basis data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internasional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bereputasi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yang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diakui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oleh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kemenristekdikti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(Web of science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dan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/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atau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scopus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) dg SJR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jurnal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di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atas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0,1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atau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memiliki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JIF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WoS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paling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sedikit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0,05.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Tidak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termasuk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dalam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hal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ini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adalah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jurnal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berstatus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coverage discontinued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dan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cancelled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scopus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, </a:t>
            </a:r>
            <a:r>
              <a:rPr sz="1400" spc="-3" dirty="0" err="1">
                <a:latin typeface="Arial Narrow" pitchFamily="34" charset="0"/>
                <a:cs typeface="Arial" pitchFamily="34" charset="0"/>
              </a:rPr>
              <a:t>dan</a:t>
            </a:r>
            <a:r>
              <a:rPr sz="1400" spc="-3" dirty="0">
                <a:latin typeface="Arial Narrow" pitchFamily="34" charset="0"/>
                <a:cs typeface="Arial" pitchFamily="34" charset="0"/>
              </a:rPr>
              <a:t> </a:t>
            </a:r>
            <a:endParaRPr sz="1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37759" y="2970344"/>
            <a:ext cx="5670234" cy="193081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>
              <a:spcBef>
                <a:spcPts val="66"/>
              </a:spcBef>
            </a:pPr>
            <a:r>
              <a:rPr sz="900" b="1" spc="-3" dirty="0">
                <a:latin typeface="Arial Narrow"/>
                <a:cs typeface="Arial Narrow"/>
              </a:rPr>
              <a:t>(</a:t>
            </a:r>
            <a:r>
              <a:rPr sz="1200" b="1" spc="-3" dirty="0">
                <a:latin typeface="Arial Narrow"/>
                <a:cs typeface="Arial Narrow"/>
              </a:rPr>
              <a:t>B). </a:t>
            </a:r>
            <a:r>
              <a:rPr sz="1200" b="1" dirty="0">
                <a:latin typeface="Arial Narrow"/>
                <a:cs typeface="Arial Narrow"/>
              </a:rPr>
              <a:t>1 </a:t>
            </a:r>
            <a:r>
              <a:rPr sz="1200" b="1" spc="-13" dirty="0">
                <a:latin typeface="Arial Narrow"/>
                <a:cs typeface="Arial Narrow"/>
              </a:rPr>
              <a:t>(SATU) </a:t>
            </a:r>
            <a:r>
              <a:rPr sz="1200" b="1" spc="-7" dirty="0">
                <a:latin typeface="Arial Narrow"/>
                <a:cs typeface="Arial Narrow"/>
              </a:rPr>
              <a:t>KARIL </a:t>
            </a:r>
            <a:r>
              <a:rPr sz="1200" b="1" spc="-26" dirty="0">
                <a:latin typeface="Arial Narrow"/>
                <a:cs typeface="Arial Narrow"/>
              </a:rPr>
              <a:t>SYARAT </a:t>
            </a:r>
            <a:r>
              <a:rPr sz="1200" b="1" spc="-7" dirty="0">
                <a:latin typeface="Arial Narrow"/>
                <a:cs typeface="Arial Narrow"/>
              </a:rPr>
              <a:t>KHUSUS: </a:t>
            </a:r>
            <a:r>
              <a:rPr sz="1200" b="1" spc="-3" dirty="0">
                <a:latin typeface="Arial Narrow"/>
                <a:cs typeface="Arial Narrow"/>
              </a:rPr>
              <a:t>DI </a:t>
            </a:r>
            <a:r>
              <a:rPr sz="1200" b="1" spc="-7" dirty="0">
                <a:latin typeface="Arial Narrow"/>
                <a:cs typeface="Arial Narrow"/>
              </a:rPr>
              <a:t>JURNAL</a:t>
            </a:r>
            <a:r>
              <a:rPr sz="1200" b="1" spc="141" dirty="0">
                <a:latin typeface="Arial Narrow"/>
                <a:cs typeface="Arial Narrow"/>
              </a:rPr>
              <a:t> </a:t>
            </a:r>
            <a:r>
              <a:rPr sz="1200" b="1" spc="-7" dirty="0">
                <a:latin typeface="Arial Narrow"/>
                <a:cs typeface="Arial Narrow"/>
              </a:rPr>
              <a:t>INTERNASIONAL</a:t>
            </a:r>
            <a:endParaRPr sz="12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37760" y="3140969"/>
            <a:ext cx="6302398" cy="747079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/>
            <a:r>
              <a:rPr sz="1200" b="1" spc="-13" dirty="0">
                <a:latin typeface="Arial Narrow"/>
                <a:cs typeface="Arial Narrow"/>
              </a:rPr>
              <a:t>BEREPUTASI </a:t>
            </a:r>
            <a:r>
              <a:rPr sz="1200" b="1" spc="-7" dirty="0">
                <a:latin typeface="Arial Narrow"/>
                <a:cs typeface="Arial Narrow"/>
              </a:rPr>
              <a:t>TERBIT SETELAH STUDI (BUKAN </a:t>
            </a:r>
            <a:r>
              <a:rPr sz="1200" b="1" spc="-3" dirty="0">
                <a:latin typeface="Arial Narrow"/>
                <a:cs typeface="Arial Narrow"/>
              </a:rPr>
              <a:t>BAGIAN </a:t>
            </a:r>
            <a:r>
              <a:rPr sz="1200" b="1" spc="-7" dirty="0">
                <a:latin typeface="Arial Narrow"/>
                <a:cs typeface="Arial Narrow"/>
              </a:rPr>
              <a:t>DARI </a:t>
            </a:r>
            <a:r>
              <a:rPr sz="1200" b="1" spc="-10" dirty="0">
                <a:latin typeface="Arial Narrow"/>
                <a:cs typeface="Arial Narrow"/>
              </a:rPr>
              <a:t>DISERTASI)</a:t>
            </a:r>
            <a:r>
              <a:rPr sz="1200" spc="-10" dirty="0">
                <a:latin typeface="Arial Narrow"/>
                <a:cs typeface="Arial Narrow"/>
              </a:rPr>
              <a:t>,</a:t>
            </a:r>
            <a:r>
              <a:rPr sz="1200" spc="2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yaitu</a:t>
            </a:r>
            <a:r>
              <a:rPr sz="1200" spc="-3" dirty="0">
                <a:latin typeface="Arial Narrow"/>
                <a:cs typeface="Arial Narrow"/>
              </a:rPr>
              <a:t>  </a:t>
            </a:r>
            <a:r>
              <a:rPr sz="1200" spc="-3" dirty="0" err="1">
                <a:latin typeface="Arial Narrow"/>
                <a:cs typeface="Arial Narrow"/>
              </a:rPr>
              <a:t>Jurnal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terindeks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dlm</a:t>
            </a:r>
            <a:r>
              <a:rPr sz="1200" spc="-3" dirty="0">
                <a:latin typeface="Arial Narrow"/>
                <a:cs typeface="Arial Narrow"/>
              </a:rPr>
              <a:t> basis data </a:t>
            </a:r>
            <a:r>
              <a:rPr sz="1200" spc="-3" dirty="0" err="1">
                <a:latin typeface="Arial Narrow"/>
                <a:cs typeface="Arial Narrow"/>
              </a:rPr>
              <a:t>internasional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bereputasi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yg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diakui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oleh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Kemenristekdikti</a:t>
            </a:r>
            <a:r>
              <a:rPr sz="1200" spc="-3" dirty="0">
                <a:latin typeface="Arial Narrow"/>
                <a:cs typeface="Arial Narrow"/>
              </a:rPr>
              <a:t> (Web of </a:t>
            </a:r>
            <a:r>
              <a:rPr sz="1200" spc="-3" dirty="0" err="1">
                <a:latin typeface="Arial Narrow"/>
                <a:cs typeface="Arial Narrow"/>
              </a:rPr>
              <a:t>Sciience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dan</a:t>
            </a:r>
            <a:r>
              <a:rPr sz="1200" spc="-3" dirty="0">
                <a:latin typeface="Arial Narrow"/>
                <a:cs typeface="Arial Narrow"/>
              </a:rPr>
              <a:t>/</a:t>
            </a:r>
            <a:r>
              <a:rPr sz="1200" spc="-3" dirty="0" err="1">
                <a:latin typeface="Arial Narrow"/>
                <a:cs typeface="Arial Narrow"/>
              </a:rPr>
              <a:t>atau</a:t>
            </a:r>
            <a:r>
              <a:rPr sz="1200" spc="-3" dirty="0">
                <a:latin typeface="Arial Narrow"/>
                <a:cs typeface="Arial Narrow"/>
              </a:rPr>
              <a:t> Scopus) dg SJR </a:t>
            </a:r>
            <a:r>
              <a:rPr sz="1200" spc="-3" dirty="0" err="1">
                <a:latin typeface="Arial Narrow"/>
                <a:cs typeface="Arial Narrow"/>
              </a:rPr>
              <a:t>Jurnal</a:t>
            </a:r>
            <a:r>
              <a:rPr sz="1200" spc="-3" dirty="0">
                <a:latin typeface="Arial Narrow"/>
                <a:cs typeface="Arial Narrow"/>
              </a:rPr>
              <a:t> JIF </a:t>
            </a:r>
            <a:r>
              <a:rPr sz="1200" spc="-3" dirty="0" err="1">
                <a:latin typeface="Arial Narrow"/>
                <a:cs typeface="Arial Narrow"/>
              </a:rPr>
              <a:t>WoS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Sesuai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bidang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ilmunya</a:t>
            </a:r>
            <a:r>
              <a:rPr sz="1200" spc="-3" dirty="0">
                <a:latin typeface="Arial Narrow"/>
                <a:cs typeface="Arial Narrow"/>
              </a:rPr>
              <a:t>, </a:t>
            </a:r>
            <a:r>
              <a:rPr sz="1200" spc="-3" dirty="0" err="1">
                <a:latin typeface="Arial Narrow"/>
                <a:cs typeface="Arial Narrow"/>
              </a:rPr>
              <a:t>tidak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termasuk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dalam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kreteria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adalah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jurnal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berstatus</a:t>
            </a:r>
            <a:r>
              <a:rPr sz="1200" spc="-3" dirty="0">
                <a:latin typeface="Arial Narrow"/>
                <a:cs typeface="Arial Narrow"/>
              </a:rPr>
              <a:t> coverage discontinued </a:t>
            </a:r>
            <a:r>
              <a:rPr sz="1200" spc="-3" dirty="0" err="1">
                <a:latin typeface="Arial Narrow"/>
                <a:cs typeface="Arial Narrow"/>
              </a:rPr>
              <a:t>dan</a:t>
            </a:r>
            <a:r>
              <a:rPr sz="1200" spc="-3" dirty="0">
                <a:latin typeface="Arial Narrow"/>
                <a:cs typeface="Arial Narrow"/>
              </a:rPr>
              <a:t> cancelled di </a:t>
            </a:r>
            <a:r>
              <a:rPr sz="1200" spc="-3" dirty="0" err="1">
                <a:latin typeface="Arial Narrow"/>
                <a:cs typeface="Arial Narrow"/>
              </a:rPr>
              <a:t>scopus</a:t>
            </a:r>
            <a:r>
              <a:rPr sz="1200" spc="-3" dirty="0">
                <a:latin typeface="Arial Narrow"/>
                <a:cs typeface="Arial Narrow"/>
              </a:rPr>
              <a:t>/</a:t>
            </a:r>
            <a:r>
              <a:rPr sz="1200" spc="-3" dirty="0" err="1">
                <a:latin typeface="Arial Narrow"/>
                <a:cs typeface="Arial Narrow"/>
              </a:rPr>
              <a:t>scimagojr</a:t>
            </a:r>
            <a:r>
              <a:rPr sz="1200" spc="-3" dirty="0">
                <a:latin typeface="Arial Narrow"/>
                <a:cs typeface="Arial Narrow"/>
              </a:rPr>
              <a:t> </a:t>
            </a:r>
            <a:r>
              <a:rPr sz="1200" spc="-3" dirty="0" err="1">
                <a:latin typeface="Arial Narrow"/>
                <a:cs typeface="Arial Narrow"/>
              </a:rPr>
              <a:t>dan</a:t>
            </a:r>
            <a:endParaRPr sz="1200" dirty="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2148" y="1687532"/>
            <a:ext cx="3413761" cy="2008963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66670" marR="60003" indent="76670" algn="just">
              <a:spcBef>
                <a:spcPts val="66"/>
              </a:spcBef>
            </a:pPr>
            <a:r>
              <a:rPr sz="1300" b="1" dirty="0">
                <a:latin typeface="Arial Narrow"/>
                <a:cs typeface="Arial Narrow"/>
              </a:rPr>
              <a:t>2 </a:t>
            </a:r>
            <a:r>
              <a:rPr sz="1300" b="1" spc="-3" dirty="0">
                <a:latin typeface="Arial Narrow"/>
                <a:cs typeface="Arial Narrow"/>
              </a:rPr>
              <a:t>(DUA) KARIL </a:t>
            </a:r>
            <a:r>
              <a:rPr sz="1300" b="1" spc="-33" dirty="0">
                <a:latin typeface="Arial Narrow"/>
                <a:cs typeface="Arial Narrow"/>
              </a:rPr>
              <a:t>SYARAT </a:t>
            </a:r>
            <a:r>
              <a:rPr sz="1300" b="1" spc="-3" dirty="0">
                <a:latin typeface="Arial Narrow"/>
                <a:cs typeface="Arial Narrow"/>
              </a:rPr>
              <a:t>KHUSUS MINIMAL </a:t>
            </a:r>
            <a:r>
              <a:rPr sz="1300" b="1" dirty="0">
                <a:latin typeface="Arial Narrow"/>
                <a:cs typeface="Arial Narrow"/>
              </a:rPr>
              <a:t>DI:  </a:t>
            </a:r>
            <a:r>
              <a:rPr sz="1300" b="1" spc="-3" dirty="0">
                <a:latin typeface="Arial Narrow"/>
                <a:cs typeface="Arial Narrow"/>
              </a:rPr>
              <a:t>JURNAL INTERNASIONAL </a:t>
            </a:r>
            <a:r>
              <a:rPr sz="1300" b="1" spc="-10" dirty="0">
                <a:latin typeface="Arial Narrow"/>
                <a:cs typeface="Arial Narrow"/>
              </a:rPr>
              <a:t>BEREPUTASI </a:t>
            </a:r>
            <a:r>
              <a:rPr sz="1300" b="1" spc="-30" dirty="0">
                <a:latin typeface="Arial Narrow"/>
                <a:cs typeface="Arial Narrow"/>
              </a:rPr>
              <a:t>YANG  </a:t>
            </a:r>
            <a:r>
              <a:rPr sz="1300" b="1" dirty="0">
                <a:latin typeface="Arial Narrow"/>
                <a:cs typeface="Arial Narrow"/>
              </a:rPr>
              <a:t>TERBIT </a:t>
            </a:r>
            <a:r>
              <a:rPr sz="1300" b="1" spc="-13" dirty="0">
                <a:latin typeface="Arial Narrow"/>
                <a:cs typeface="Arial Narrow"/>
              </a:rPr>
              <a:t>SETALAH </a:t>
            </a:r>
            <a:r>
              <a:rPr sz="1300" b="1" spc="-3" dirty="0">
                <a:latin typeface="Arial Narrow"/>
                <a:cs typeface="Arial Narrow"/>
              </a:rPr>
              <a:t>STUDI (BUKAN BAGIAN</a:t>
            </a:r>
            <a:r>
              <a:rPr sz="1300" b="1" spc="13" dirty="0">
                <a:latin typeface="Arial Narrow"/>
                <a:cs typeface="Arial Narrow"/>
              </a:rPr>
              <a:t> </a:t>
            </a:r>
            <a:r>
              <a:rPr sz="1300" b="1" spc="-3" dirty="0">
                <a:latin typeface="Arial Narrow"/>
                <a:cs typeface="Arial Narrow"/>
              </a:rPr>
              <a:t>DARI</a:t>
            </a:r>
            <a:endParaRPr sz="1300" dirty="0">
              <a:latin typeface="Arial Narrow"/>
              <a:cs typeface="Arial Narrow"/>
            </a:endParaRPr>
          </a:p>
          <a:p>
            <a:pPr marL="8334" marR="3333" indent="833" algn="ctr">
              <a:spcBef>
                <a:spcPts val="3"/>
              </a:spcBef>
            </a:pPr>
            <a:r>
              <a:rPr sz="1300" b="1" spc="-10" dirty="0">
                <a:latin typeface="Arial Narrow"/>
                <a:cs typeface="Arial Narrow"/>
              </a:rPr>
              <a:t>DISERTASI)</a:t>
            </a:r>
            <a:r>
              <a:rPr sz="1300" spc="-10" dirty="0">
                <a:latin typeface="Arial Narrow"/>
                <a:cs typeface="Arial Narrow"/>
              </a:rPr>
              <a:t>, </a:t>
            </a:r>
            <a:r>
              <a:rPr sz="1300" spc="-3" dirty="0">
                <a:latin typeface="Arial Narrow"/>
                <a:cs typeface="Arial Narrow"/>
              </a:rPr>
              <a:t>yaitu Jurnal </a:t>
            </a:r>
            <a:r>
              <a:rPr sz="1300" spc="-16" dirty="0">
                <a:latin typeface="Arial Narrow"/>
                <a:cs typeface="Arial Narrow"/>
              </a:rPr>
              <a:t>Terindeks </a:t>
            </a:r>
            <a:r>
              <a:rPr sz="1300" spc="-3" dirty="0">
                <a:latin typeface="Arial Narrow"/>
                <a:cs typeface="Arial Narrow"/>
              </a:rPr>
              <a:t>dalam basis data  </a:t>
            </a:r>
            <a:r>
              <a:rPr sz="1300" dirty="0">
                <a:latin typeface="Arial Narrow"/>
                <a:cs typeface="Arial Narrow"/>
              </a:rPr>
              <a:t>internasional bereputasi yang </a:t>
            </a:r>
            <a:r>
              <a:rPr sz="1300" spc="-3" dirty="0">
                <a:latin typeface="Arial Narrow"/>
                <a:cs typeface="Arial Narrow"/>
              </a:rPr>
              <a:t>diakui oleh  Kemenristekdikti </a:t>
            </a:r>
            <a:r>
              <a:rPr sz="1300" spc="-7" dirty="0">
                <a:latin typeface="Arial Narrow"/>
                <a:cs typeface="Arial Narrow"/>
              </a:rPr>
              <a:t>(</a:t>
            </a:r>
            <a:r>
              <a:rPr sz="1300" i="1" spc="-7" dirty="0">
                <a:latin typeface="Arial Narrow"/>
                <a:cs typeface="Arial Narrow"/>
              </a:rPr>
              <a:t>Web </a:t>
            </a:r>
            <a:r>
              <a:rPr sz="1300" i="1" dirty="0">
                <a:latin typeface="Arial Narrow"/>
                <a:cs typeface="Arial Narrow"/>
              </a:rPr>
              <a:t>of </a:t>
            </a:r>
            <a:r>
              <a:rPr sz="1300" i="1" spc="-3" dirty="0">
                <a:latin typeface="Arial Narrow"/>
                <a:cs typeface="Arial Narrow"/>
              </a:rPr>
              <a:t>Science </a:t>
            </a:r>
            <a:r>
              <a:rPr sz="1300" dirty="0">
                <a:latin typeface="Arial Narrow"/>
                <a:cs typeface="Arial Narrow"/>
              </a:rPr>
              <a:t>dan/atau </a:t>
            </a:r>
            <a:r>
              <a:rPr sz="1300" i="1" dirty="0">
                <a:latin typeface="Arial Narrow"/>
                <a:cs typeface="Arial Narrow"/>
              </a:rPr>
              <a:t>Scopus</a:t>
            </a:r>
            <a:r>
              <a:rPr sz="1300" dirty="0">
                <a:latin typeface="Arial Narrow"/>
                <a:cs typeface="Arial Narrow"/>
              </a:rPr>
              <a:t>)  dengan SJR </a:t>
            </a:r>
            <a:r>
              <a:rPr sz="1300" spc="-3" dirty="0">
                <a:latin typeface="Arial Narrow"/>
                <a:cs typeface="Arial Narrow"/>
              </a:rPr>
              <a:t>jurnal di </a:t>
            </a:r>
            <a:r>
              <a:rPr sz="1300" dirty="0">
                <a:latin typeface="Arial Narrow"/>
                <a:cs typeface="Arial Narrow"/>
              </a:rPr>
              <a:t>atas 0,10 atau </a:t>
            </a:r>
            <a:r>
              <a:rPr sz="1300" spc="-3" dirty="0">
                <a:latin typeface="Arial Narrow"/>
                <a:cs typeface="Arial Narrow"/>
              </a:rPr>
              <a:t>memiliki JIF</a:t>
            </a:r>
            <a:r>
              <a:rPr sz="1300" spc="-154" dirty="0">
                <a:latin typeface="Arial Narrow"/>
                <a:cs typeface="Arial Narrow"/>
              </a:rPr>
              <a:t> </a:t>
            </a:r>
            <a:r>
              <a:rPr sz="1300" spc="-7" dirty="0">
                <a:latin typeface="Arial Narrow"/>
                <a:cs typeface="Arial Narrow"/>
              </a:rPr>
              <a:t>WoS  </a:t>
            </a:r>
            <a:r>
              <a:rPr sz="1300" dirty="0">
                <a:latin typeface="Arial Narrow"/>
                <a:cs typeface="Arial Narrow"/>
              </a:rPr>
              <a:t>paling </a:t>
            </a:r>
            <a:r>
              <a:rPr sz="1300" spc="-3" dirty="0">
                <a:latin typeface="Arial Narrow"/>
                <a:cs typeface="Arial Narrow"/>
              </a:rPr>
              <a:t>sedikit </a:t>
            </a:r>
            <a:r>
              <a:rPr sz="1300" dirty="0">
                <a:latin typeface="Arial Narrow"/>
                <a:cs typeface="Arial Narrow"/>
              </a:rPr>
              <a:t>0,05. </a:t>
            </a:r>
            <a:r>
              <a:rPr sz="1300" spc="-7" dirty="0">
                <a:latin typeface="Arial Narrow"/>
                <a:cs typeface="Arial Narrow"/>
              </a:rPr>
              <a:t>Tidak </a:t>
            </a:r>
            <a:r>
              <a:rPr sz="1300" dirty="0">
                <a:latin typeface="Arial Narrow"/>
                <a:cs typeface="Arial Narrow"/>
              </a:rPr>
              <a:t>termasuk dalam </a:t>
            </a:r>
            <a:r>
              <a:rPr sz="1300" spc="-3" dirty="0">
                <a:latin typeface="Arial Narrow"/>
                <a:cs typeface="Arial Narrow"/>
              </a:rPr>
              <a:t>kriteria </a:t>
            </a:r>
            <a:r>
              <a:rPr sz="1300" dirty="0">
                <a:latin typeface="Arial Narrow"/>
                <a:cs typeface="Arial Narrow"/>
              </a:rPr>
              <a:t>ini  adalah </a:t>
            </a:r>
            <a:r>
              <a:rPr sz="1300" spc="-3" dirty="0">
                <a:latin typeface="Arial Narrow"/>
                <a:cs typeface="Arial Narrow"/>
              </a:rPr>
              <a:t>jurnal </a:t>
            </a:r>
            <a:r>
              <a:rPr sz="1300" dirty="0">
                <a:latin typeface="Arial Narrow"/>
                <a:cs typeface="Arial Narrow"/>
              </a:rPr>
              <a:t>berstatus </a:t>
            </a:r>
            <a:r>
              <a:rPr sz="1300" i="1" dirty="0">
                <a:latin typeface="Arial Narrow"/>
                <a:cs typeface="Arial Narrow"/>
              </a:rPr>
              <a:t>coverage </a:t>
            </a:r>
            <a:r>
              <a:rPr sz="1300" i="1" spc="-3" dirty="0">
                <a:latin typeface="Arial Narrow"/>
                <a:cs typeface="Arial Narrow"/>
              </a:rPr>
              <a:t>discontinued </a:t>
            </a:r>
            <a:r>
              <a:rPr sz="1300" spc="3" dirty="0">
                <a:latin typeface="Arial Narrow"/>
                <a:cs typeface="Arial Narrow"/>
              </a:rPr>
              <a:t>dan  </a:t>
            </a:r>
            <a:r>
              <a:rPr sz="1300" i="1" spc="-3" dirty="0">
                <a:latin typeface="Arial Narrow"/>
                <a:cs typeface="Arial Narrow"/>
              </a:rPr>
              <a:t>cancelled </a:t>
            </a:r>
            <a:r>
              <a:rPr sz="1300" dirty="0">
                <a:latin typeface="Arial Narrow"/>
                <a:cs typeface="Arial Narrow"/>
              </a:rPr>
              <a:t>di</a:t>
            </a:r>
            <a:r>
              <a:rPr sz="1300" spc="-16" dirty="0">
                <a:latin typeface="Arial Narrow"/>
                <a:cs typeface="Arial Narrow"/>
              </a:rPr>
              <a:t> </a:t>
            </a:r>
            <a:r>
              <a:rPr sz="1300" dirty="0">
                <a:latin typeface="Arial Narrow"/>
                <a:cs typeface="Arial Narrow"/>
              </a:rPr>
              <a:t>Scopus/</a:t>
            </a:r>
            <a:r>
              <a:rPr sz="1300" i="1" dirty="0">
                <a:latin typeface="Arial Narrow"/>
                <a:cs typeface="Arial Narrow"/>
              </a:rPr>
              <a:t>SCImagojr</a:t>
            </a:r>
            <a:r>
              <a:rPr sz="13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23" name="object 23"/>
          <p:cNvSpPr/>
          <p:nvPr/>
        </p:nvSpPr>
        <p:spPr>
          <a:xfrm>
            <a:off x="5704047" y="4104505"/>
            <a:ext cx="6083761" cy="2852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62024" y="3933056"/>
            <a:ext cx="855345" cy="171450"/>
          </a:xfrm>
          <a:custGeom>
            <a:avLst/>
            <a:gdLst/>
            <a:ahLst/>
            <a:cxnLst/>
            <a:rect l="l" t="t" r="r" b="b"/>
            <a:pathLst>
              <a:path w="1140459" h="304800">
                <a:moveTo>
                  <a:pt x="1140460" y="152399"/>
                </a:moveTo>
                <a:lnTo>
                  <a:pt x="0" y="152399"/>
                </a:lnTo>
                <a:lnTo>
                  <a:pt x="570229" y="304799"/>
                </a:lnTo>
                <a:lnTo>
                  <a:pt x="1140460" y="152399"/>
                </a:lnTo>
                <a:close/>
              </a:path>
              <a:path w="1140459" h="304800">
                <a:moveTo>
                  <a:pt x="855345" y="0"/>
                </a:moveTo>
                <a:lnTo>
                  <a:pt x="285115" y="0"/>
                </a:lnTo>
                <a:lnTo>
                  <a:pt x="285115" y="152399"/>
                </a:lnTo>
                <a:lnTo>
                  <a:pt x="855345" y="152399"/>
                </a:lnTo>
                <a:lnTo>
                  <a:pt x="85534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62024" y="3933056"/>
            <a:ext cx="855345" cy="171450"/>
          </a:xfrm>
          <a:custGeom>
            <a:avLst/>
            <a:gdLst/>
            <a:ahLst/>
            <a:cxnLst/>
            <a:rect l="l" t="t" r="r" b="b"/>
            <a:pathLst>
              <a:path w="1140459" h="304800">
                <a:moveTo>
                  <a:pt x="0" y="152399"/>
                </a:moveTo>
                <a:lnTo>
                  <a:pt x="285115" y="152399"/>
                </a:lnTo>
                <a:lnTo>
                  <a:pt x="285115" y="0"/>
                </a:lnTo>
                <a:lnTo>
                  <a:pt x="855345" y="0"/>
                </a:lnTo>
                <a:lnTo>
                  <a:pt x="855345" y="152399"/>
                </a:lnTo>
                <a:lnTo>
                  <a:pt x="1140460" y="152399"/>
                </a:lnTo>
                <a:lnTo>
                  <a:pt x="570229" y="304799"/>
                </a:lnTo>
                <a:lnTo>
                  <a:pt x="0" y="152399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2149" y="1429"/>
            <a:ext cx="10925658" cy="537210"/>
          </a:xfrm>
          <a:custGeom>
            <a:avLst/>
            <a:gdLst/>
            <a:ahLst/>
            <a:cxnLst/>
            <a:rect l="l" t="t" r="r" b="b"/>
            <a:pathLst>
              <a:path w="12192000" h="955040">
                <a:moveTo>
                  <a:pt x="0" y="955040"/>
                </a:moveTo>
                <a:lnTo>
                  <a:pt x="12192000" y="955040"/>
                </a:lnTo>
                <a:lnTo>
                  <a:pt x="12192000" y="0"/>
                </a:lnTo>
                <a:lnTo>
                  <a:pt x="0" y="0"/>
                </a:lnTo>
                <a:lnTo>
                  <a:pt x="0" y="95504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525906" y="44624"/>
            <a:ext cx="9142095" cy="500858"/>
          </a:xfrm>
          <a:prstGeom prst="rect">
            <a:avLst/>
          </a:prstGeom>
        </p:spPr>
        <p:txBody>
          <a:bodyPr vert="horz" wrap="square" lIns="0" tIns="833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6"/>
              </a:spcBef>
            </a:pPr>
            <a:r>
              <a:rPr sz="1600" spc="-3" dirty="0">
                <a:solidFill>
                  <a:srgbClr val="FFFF00"/>
                </a:solidFill>
                <a:latin typeface="Arial Black"/>
                <a:cs typeface="Arial Black"/>
              </a:rPr>
              <a:t>PERBANDINGAN PENYEMPURNAAN</a:t>
            </a:r>
            <a:r>
              <a:rPr sz="1600" spc="-30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1600" spc="-23" dirty="0">
                <a:solidFill>
                  <a:srgbClr val="FFFF00"/>
                </a:solidFill>
                <a:latin typeface="Arial Black"/>
                <a:cs typeface="Arial Black"/>
              </a:rPr>
              <a:t>ANTARA</a:t>
            </a:r>
            <a:endParaRPr sz="16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>
              <a:spcBef>
                <a:spcPts val="3"/>
              </a:spcBef>
            </a:pPr>
            <a:r>
              <a:rPr sz="1600" spc="-3" dirty="0">
                <a:solidFill>
                  <a:srgbClr val="FFFF00"/>
                </a:solidFill>
                <a:latin typeface="Arial Black"/>
                <a:cs typeface="Arial Black"/>
              </a:rPr>
              <a:t>(PO </a:t>
            </a:r>
            <a:r>
              <a:rPr sz="1600" spc="-56" dirty="0">
                <a:solidFill>
                  <a:srgbClr val="FFFF00"/>
                </a:solidFill>
                <a:latin typeface="Arial Black"/>
                <a:cs typeface="Arial Black"/>
              </a:rPr>
              <a:t>PAK </a:t>
            </a:r>
            <a:r>
              <a:rPr sz="1600" spc="-3" dirty="0">
                <a:solidFill>
                  <a:srgbClr val="FFFF00"/>
                </a:solidFill>
                <a:latin typeface="Arial Black"/>
                <a:cs typeface="Arial Black"/>
              </a:rPr>
              <a:t>2014/2015) versus (PO </a:t>
            </a:r>
            <a:r>
              <a:rPr sz="1600" spc="-56" dirty="0">
                <a:solidFill>
                  <a:srgbClr val="FFFF00"/>
                </a:solidFill>
                <a:latin typeface="Arial Black"/>
                <a:cs typeface="Arial Black"/>
              </a:rPr>
              <a:t>PAK</a:t>
            </a:r>
            <a:r>
              <a:rPr sz="1600" spc="79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1600" spc="-7" dirty="0">
                <a:solidFill>
                  <a:srgbClr val="FFFF00"/>
                </a:solidFill>
                <a:latin typeface="Arial Black"/>
                <a:cs typeface="Arial Black"/>
              </a:rPr>
              <a:t>2019+SUPLEMEN)</a:t>
            </a:r>
            <a:endParaRPr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21" name="object 14"/>
          <p:cNvSpPr/>
          <p:nvPr/>
        </p:nvSpPr>
        <p:spPr>
          <a:xfrm>
            <a:off x="5704047" y="764705"/>
            <a:ext cx="2120145" cy="540685"/>
          </a:xfrm>
          <a:custGeom>
            <a:avLst/>
            <a:gdLst/>
            <a:ahLst/>
            <a:cxnLst/>
            <a:rect l="l" t="t" r="r" b="b"/>
            <a:pathLst>
              <a:path w="1056640" h="1049020">
                <a:moveTo>
                  <a:pt x="0" y="524510"/>
                </a:moveTo>
                <a:lnTo>
                  <a:pt x="2158" y="476767"/>
                </a:lnTo>
                <a:lnTo>
                  <a:pt x="8509" y="430226"/>
                </a:lnTo>
                <a:lnTo>
                  <a:pt x="18867" y="385071"/>
                </a:lnTo>
                <a:lnTo>
                  <a:pt x="33045" y="341488"/>
                </a:lnTo>
                <a:lnTo>
                  <a:pt x="50857" y="299661"/>
                </a:lnTo>
                <a:lnTo>
                  <a:pt x="72117" y="259776"/>
                </a:lnTo>
                <a:lnTo>
                  <a:pt x="96637" y="222017"/>
                </a:lnTo>
                <a:lnTo>
                  <a:pt x="124233" y="186571"/>
                </a:lnTo>
                <a:lnTo>
                  <a:pt x="154717" y="153622"/>
                </a:lnTo>
                <a:lnTo>
                  <a:pt x="187904" y="123355"/>
                </a:lnTo>
                <a:lnTo>
                  <a:pt x="223606" y="95956"/>
                </a:lnTo>
                <a:lnTo>
                  <a:pt x="261638" y="71609"/>
                </a:lnTo>
                <a:lnTo>
                  <a:pt x="301814" y="50500"/>
                </a:lnTo>
                <a:lnTo>
                  <a:pt x="343946" y="32813"/>
                </a:lnTo>
                <a:lnTo>
                  <a:pt x="387849" y="18735"/>
                </a:lnTo>
                <a:lnTo>
                  <a:pt x="433337" y="8450"/>
                </a:lnTo>
                <a:lnTo>
                  <a:pt x="480222" y="2143"/>
                </a:lnTo>
                <a:lnTo>
                  <a:pt x="528320" y="0"/>
                </a:lnTo>
                <a:lnTo>
                  <a:pt x="576417" y="2143"/>
                </a:lnTo>
                <a:lnTo>
                  <a:pt x="623302" y="8450"/>
                </a:lnTo>
                <a:lnTo>
                  <a:pt x="668790" y="18735"/>
                </a:lnTo>
                <a:lnTo>
                  <a:pt x="712693" y="32813"/>
                </a:lnTo>
                <a:lnTo>
                  <a:pt x="754825" y="50500"/>
                </a:lnTo>
                <a:lnTo>
                  <a:pt x="795001" y="71609"/>
                </a:lnTo>
                <a:lnTo>
                  <a:pt x="833033" y="95956"/>
                </a:lnTo>
                <a:lnTo>
                  <a:pt x="868735" y="123355"/>
                </a:lnTo>
                <a:lnTo>
                  <a:pt x="901922" y="153622"/>
                </a:lnTo>
                <a:lnTo>
                  <a:pt x="932406" y="186571"/>
                </a:lnTo>
                <a:lnTo>
                  <a:pt x="960002" y="222017"/>
                </a:lnTo>
                <a:lnTo>
                  <a:pt x="984522" y="259776"/>
                </a:lnTo>
                <a:lnTo>
                  <a:pt x="1005782" y="299661"/>
                </a:lnTo>
                <a:lnTo>
                  <a:pt x="1023594" y="341488"/>
                </a:lnTo>
                <a:lnTo>
                  <a:pt x="1037772" y="385071"/>
                </a:lnTo>
                <a:lnTo>
                  <a:pt x="1048130" y="430226"/>
                </a:lnTo>
                <a:lnTo>
                  <a:pt x="1054481" y="476767"/>
                </a:lnTo>
                <a:lnTo>
                  <a:pt x="1056640" y="524510"/>
                </a:lnTo>
                <a:lnTo>
                  <a:pt x="1054481" y="572252"/>
                </a:lnTo>
                <a:lnTo>
                  <a:pt x="1048130" y="618793"/>
                </a:lnTo>
                <a:lnTo>
                  <a:pt x="1037772" y="663948"/>
                </a:lnTo>
                <a:lnTo>
                  <a:pt x="1023594" y="707531"/>
                </a:lnTo>
                <a:lnTo>
                  <a:pt x="1005782" y="749358"/>
                </a:lnTo>
                <a:lnTo>
                  <a:pt x="984522" y="789243"/>
                </a:lnTo>
                <a:lnTo>
                  <a:pt x="960002" y="827002"/>
                </a:lnTo>
                <a:lnTo>
                  <a:pt x="932406" y="862448"/>
                </a:lnTo>
                <a:lnTo>
                  <a:pt x="901922" y="895397"/>
                </a:lnTo>
                <a:lnTo>
                  <a:pt x="868735" y="925664"/>
                </a:lnTo>
                <a:lnTo>
                  <a:pt x="833033" y="953063"/>
                </a:lnTo>
                <a:lnTo>
                  <a:pt x="795001" y="977410"/>
                </a:lnTo>
                <a:lnTo>
                  <a:pt x="754825" y="998519"/>
                </a:lnTo>
                <a:lnTo>
                  <a:pt x="712693" y="1016206"/>
                </a:lnTo>
                <a:lnTo>
                  <a:pt x="668790" y="1030284"/>
                </a:lnTo>
                <a:lnTo>
                  <a:pt x="623302" y="1040569"/>
                </a:lnTo>
                <a:lnTo>
                  <a:pt x="576417" y="1046876"/>
                </a:lnTo>
                <a:lnTo>
                  <a:pt x="528320" y="1049020"/>
                </a:lnTo>
                <a:lnTo>
                  <a:pt x="480222" y="1046876"/>
                </a:lnTo>
                <a:lnTo>
                  <a:pt x="433337" y="1040569"/>
                </a:lnTo>
                <a:lnTo>
                  <a:pt x="387849" y="1030284"/>
                </a:lnTo>
                <a:lnTo>
                  <a:pt x="343946" y="1016206"/>
                </a:lnTo>
                <a:lnTo>
                  <a:pt x="301814" y="998519"/>
                </a:lnTo>
                <a:lnTo>
                  <a:pt x="261638" y="977410"/>
                </a:lnTo>
                <a:lnTo>
                  <a:pt x="223606" y="953063"/>
                </a:lnTo>
                <a:lnTo>
                  <a:pt x="187904" y="925664"/>
                </a:lnTo>
                <a:lnTo>
                  <a:pt x="154717" y="895397"/>
                </a:lnTo>
                <a:lnTo>
                  <a:pt x="124233" y="862448"/>
                </a:lnTo>
                <a:lnTo>
                  <a:pt x="96637" y="827002"/>
                </a:lnTo>
                <a:lnTo>
                  <a:pt x="72117" y="789243"/>
                </a:lnTo>
                <a:lnTo>
                  <a:pt x="50857" y="749358"/>
                </a:lnTo>
                <a:lnTo>
                  <a:pt x="33045" y="707531"/>
                </a:lnTo>
                <a:lnTo>
                  <a:pt x="18867" y="663948"/>
                </a:lnTo>
                <a:lnTo>
                  <a:pt x="8509" y="618793"/>
                </a:lnTo>
                <a:lnTo>
                  <a:pt x="2158" y="572252"/>
                </a:lnTo>
                <a:lnTo>
                  <a:pt x="0" y="524510"/>
                </a:lnTo>
                <a:close/>
              </a:path>
            </a:pathLst>
          </a:custGeom>
          <a:ln w="58419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1092070" y="2552369"/>
            <a:ext cx="576469" cy="4850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64068" y="4598549"/>
            <a:ext cx="2404565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SYARAT INI TELAH DIHAPUS/TIDAK BERLAKU LAGI (</a:t>
            </a:r>
            <a:r>
              <a:rPr lang="en-US" sz="2400" dirty="0" err="1" smtClean="0">
                <a:solidFill>
                  <a:srgbClr val="FFFF00"/>
                </a:solidFill>
              </a:rPr>
              <a:t>Sejak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juli</a:t>
            </a:r>
            <a:r>
              <a:rPr lang="en-US" sz="2400" dirty="0" smtClean="0">
                <a:solidFill>
                  <a:srgbClr val="FFFF00"/>
                </a:solidFill>
              </a:rPr>
              <a:t> 2022)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540195" y="5001371"/>
            <a:ext cx="318051" cy="520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7050"/>
            <a:ext cx="12186877" cy="68365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9960" y="202785"/>
            <a:ext cx="9754753" cy="518306"/>
          </a:xfrm>
          <a:prstGeom prst="rect">
            <a:avLst/>
          </a:prstGeom>
        </p:spPr>
        <p:txBody>
          <a:bodyPr vert="horz" wrap="square" lIns="0" tIns="25613" rIns="0" bIns="0" rtlCol="0" anchor="ctr">
            <a:spAutoFit/>
          </a:bodyPr>
          <a:lstStyle/>
          <a:p>
            <a:pPr marL="20490">
              <a:lnSpc>
                <a:spcPct val="100000"/>
              </a:lnSpc>
              <a:spcBef>
                <a:spcPts val="202"/>
              </a:spcBef>
            </a:pPr>
            <a:r>
              <a:rPr sz="3200" b="1" spc="8" dirty="0">
                <a:solidFill>
                  <a:srgbClr val="0000FF"/>
                </a:solidFill>
              </a:rPr>
              <a:t>Persyaratan</a:t>
            </a:r>
            <a:r>
              <a:rPr sz="3200" b="1" spc="-40" dirty="0">
                <a:solidFill>
                  <a:srgbClr val="0000FF"/>
                </a:solidFill>
              </a:rPr>
              <a:t> </a:t>
            </a:r>
            <a:r>
              <a:rPr sz="3200" b="1" spc="8" dirty="0">
                <a:solidFill>
                  <a:srgbClr val="0000FF"/>
                </a:solidFill>
              </a:rPr>
              <a:t>Khusus</a:t>
            </a:r>
            <a:r>
              <a:rPr sz="3200" b="1" spc="218" dirty="0">
                <a:solidFill>
                  <a:srgbClr val="0000FF"/>
                </a:solidFill>
              </a:rPr>
              <a:t> </a:t>
            </a:r>
            <a:r>
              <a:rPr sz="3200" b="1" spc="16" dirty="0">
                <a:solidFill>
                  <a:srgbClr val="0000FF"/>
                </a:solidFill>
              </a:rPr>
              <a:t>untuk</a:t>
            </a:r>
            <a:r>
              <a:rPr sz="3200" b="1" spc="81" dirty="0">
                <a:solidFill>
                  <a:srgbClr val="0000FF"/>
                </a:solidFill>
              </a:rPr>
              <a:t> </a:t>
            </a:r>
            <a:r>
              <a:rPr sz="3200" b="1" spc="-8" dirty="0">
                <a:solidFill>
                  <a:srgbClr val="0000FF"/>
                </a:solidFill>
              </a:rPr>
              <a:t>Kenaikan</a:t>
            </a:r>
            <a:r>
              <a:rPr sz="3200" b="1" spc="329" dirty="0">
                <a:solidFill>
                  <a:srgbClr val="0000FF"/>
                </a:solidFill>
              </a:rPr>
              <a:t> </a:t>
            </a:r>
            <a:r>
              <a:rPr sz="3200" b="1" spc="16" dirty="0">
                <a:solidFill>
                  <a:srgbClr val="0000FF"/>
                </a:solidFill>
              </a:rPr>
              <a:t>Jabatan</a:t>
            </a:r>
            <a:r>
              <a:rPr sz="3200" b="1" spc="73" dirty="0">
                <a:solidFill>
                  <a:srgbClr val="0000FF"/>
                </a:solidFill>
              </a:rPr>
              <a:t> </a:t>
            </a:r>
            <a:r>
              <a:rPr sz="3200" b="1" spc="-16" dirty="0">
                <a:solidFill>
                  <a:srgbClr val="0000FF"/>
                </a:solidFill>
              </a:rPr>
              <a:t>Akademik</a:t>
            </a:r>
            <a:endParaRPr sz="3200" b="1" dirty="0">
              <a:solidFill>
                <a:srgbClr val="0000FF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7594" y="1110367"/>
            <a:ext cx="2388400" cy="395195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2400" spc="-16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32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6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8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8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6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32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4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16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2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6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21582" y="1110367"/>
            <a:ext cx="2551510" cy="395195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4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5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2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24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5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6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8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spc="32" dirty="0">
                <a:solidFill>
                  <a:srgbClr val="FFFFFF"/>
                </a:solidFill>
                <a:latin typeface="Calibri"/>
                <a:cs typeface="Calibri"/>
              </a:rPr>
              <a:t>hu</a:t>
            </a:r>
            <a:r>
              <a:rPr sz="2400" spc="12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32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1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7595" y="1686773"/>
            <a:ext cx="1154654" cy="299015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1775" spc="56" dirty="0">
                <a:latin typeface="Calibri"/>
                <a:cs typeface="Calibri"/>
              </a:rPr>
              <a:t>A</a:t>
            </a:r>
            <a:r>
              <a:rPr sz="1775" spc="24" dirty="0">
                <a:latin typeface="Calibri"/>
                <a:cs typeface="Calibri"/>
              </a:rPr>
              <a:t>s</a:t>
            </a:r>
            <a:r>
              <a:rPr sz="1775" spc="73" dirty="0">
                <a:latin typeface="Calibri"/>
                <a:cs typeface="Calibri"/>
              </a:rPr>
              <a:t>i</a:t>
            </a:r>
            <a:r>
              <a:rPr sz="1775" spc="24" dirty="0">
                <a:latin typeface="Calibri"/>
                <a:cs typeface="Calibri"/>
              </a:rPr>
              <a:t>s</a:t>
            </a:r>
            <a:r>
              <a:rPr sz="1775" spc="8" dirty="0">
                <a:latin typeface="Calibri"/>
                <a:cs typeface="Calibri"/>
              </a:rPr>
              <a:t>t</a:t>
            </a:r>
            <a:r>
              <a:rPr sz="1775" spc="73" dirty="0">
                <a:latin typeface="Calibri"/>
                <a:cs typeface="Calibri"/>
              </a:rPr>
              <a:t>e</a:t>
            </a:r>
            <a:r>
              <a:rPr sz="1775" spc="16" dirty="0">
                <a:latin typeface="Calibri"/>
                <a:cs typeface="Calibri"/>
              </a:rPr>
              <a:t>n</a:t>
            </a:r>
            <a:r>
              <a:rPr sz="1775" spc="-153" dirty="0">
                <a:latin typeface="Calibri"/>
                <a:cs typeface="Calibri"/>
              </a:rPr>
              <a:t> </a:t>
            </a:r>
            <a:r>
              <a:rPr sz="1775" spc="56" dirty="0">
                <a:latin typeface="Calibri"/>
                <a:cs typeface="Calibri"/>
              </a:rPr>
              <a:t>A</a:t>
            </a:r>
            <a:r>
              <a:rPr sz="1775" spc="24" dirty="0">
                <a:latin typeface="Calibri"/>
                <a:cs typeface="Calibri"/>
              </a:rPr>
              <a:t>h</a:t>
            </a:r>
            <a:r>
              <a:rPr sz="1775" spc="73" dirty="0">
                <a:latin typeface="Calibri"/>
                <a:cs typeface="Calibri"/>
              </a:rPr>
              <a:t>l</a:t>
            </a:r>
            <a:r>
              <a:rPr sz="1775" spc="8" dirty="0">
                <a:latin typeface="Calibri"/>
                <a:cs typeface="Calibri"/>
              </a:rPr>
              <a:t>i</a:t>
            </a:r>
            <a:endParaRPr sz="17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21121" y="1686773"/>
            <a:ext cx="4714923" cy="299015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1775" spc="16" dirty="0">
                <a:latin typeface="Calibri"/>
                <a:cs typeface="Calibri"/>
              </a:rPr>
              <a:t>1</a:t>
            </a:r>
            <a:r>
              <a:rPr sz="1775" dirty="0">
                <a:latin typeface="Calibri"/>
                <a:cs typeface="Calibri"/>
              </a:rPr>
              <a:t> </a:t>
            </a:r>
            <a:r>
              <a:rPr sz="1775" spc="24" dirty="0">
                <a:latin typeface="Calibri"/>
                <a:cs typeface="Calibri"/>
              </a:rPr>
              <a:t>artikel</a:t>
            </a:r>
            <a:r>
              <a:rPr sz="1775" spc="-89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di</a:t>
            </a:r>
            <a:r>
              <a:rPr sz="1775" spc="-81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jurnal</a:t>
            </a:r>
            <a:r>
              <a:rPr sz="1775" spc="-89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nasional</a:t>
            </a:r>
            <a:r>
              <a:rPr sz="1775" spc="-89" dirty="0">
                <a:latin typeface="Calibri"/>
                <a:cs typeface="Calibri"/>
              </a:rPr>
              <a:t> </a:t>
            </a:r>
            <a:r>
              <a:rPr sz="1775" dirty="0">
                <a:latin typeface="Calibri"/>
                <a:cs typeface="Calibri"/>
              </a:rPr>
              <a:t>sebagai</a:t>
            </a:r>
            <a:r>
              <a:rPr sz="1775" spc="-97" dirty="0">
                <a:latin typeface="Calibri"/>
                <a:cs typeface="Calibri"/>
              </a:rPr>
              <a:t> </a:t>
            </a:r>
            <a:r>
              <a:rPr sz="1775" spc="8" dirty="0">
                <a:latin typeface="Calibri"/>
                <a:cs typeface="Calibri"/>
              </a:rPr>
              <a:t>penulis</a:t>
            </a:r>
            <a:r>
              <a:rPr sz="1775" spc="-137" dirty="0">
                <a:latin typeface="Calibri"/>
                <a:cs typeface="Calibri"/>
              </a:rPr>
              <a:t> </a:t>
            </a:r>
            <a:r>
              <a:rPr sz="1775" dirty="0">
                <a:latin typeface="Calibri"/>
                <a:cs typeface="Calibri"/>
              </a:rPr>
              <a:t>pertama</a:t>
            </a:r>
            <a:endParaRPr sz="177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1121" y="2164208"/>
            <a:ext cx="4714923" cy="299015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1775" spc="16" dirty="0">
                <a:latin typeface="Calibri"/>
                <a:cs typeface="Calibri"/>
              </a:rPr>
              <a:t>1</a:t>
            </a:r>
            <a:r>
              <a:rPr sz="1775" dirty="0">
                <a:latin typeface="Calibri"/>
                <a:cs typeface="Calibri"/>
              </a:rPr>
              <a:t> </a:t>
            </a:r>
            <a:r>
              <a:rPr sz="1775" spc="24" dirty="0">
                <a:latin typeface="Calibri"/>
                <a:cs typeface="Calibri"/>
              </a:rPr>
              <a:t>artikel</a:t>
            </a:r>
            <a:r>
              <a:rPr sz="1775" spc="-89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di</a:t>
            </a:r>
            <a:r>
              <a:rPr sz="1775" spc="-81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jurnal</a:t>
            </a:r>
            <a:r>
              <a:rPr sz="1775" spc="-89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nasional</a:t>
            </a:r>
            <a:r>
              <a:rPr sz="1775" spc="-89" dirty="0">
                <a:latin typeface="Calibri"/>
                <a:cs typeface="Calibri"/>
              </a:rPr>
              <a:t> </a:t>
            </a:r>
            <a:r>
              <a:rPr sz="1775" dirty="0">
                <a:latin typeface="Calibri"/>
                <a:cs typeface="Calibri"/>
              </a:rPr>
              <a:t>sebagai</a:t>
            </a:r>
            <a:r>
              <a:rPr sz="1775" spc="-97" dirty="0">
                <a:latin typeface="Calibri"/>
                <a:cs typeface="Calibri"/>
              </a:rPr>
              <a:t> </a:t>
            </a:r>
            <a:r>
              <a:rPr sz="1775" spc="8" dirty="0">
                <a:latin typeface="Calibri"/>
                <a:cs typeface="Calibri"/>
              </a:rPr>
              <a:t>penulis</a:t>
            </a:r>
            <a:r>
              <a:rPr sz="1775" spc="-137" dirty="0">
                <a:latin typeface="Calibri"/>
                <a:cs typeface="Calibri"/>
              </a:rPr>
              <a:t> </a:t>
            </a:r>
            <a:r>
              <a:rPr sz="1775" dirty="0">
                <a:latin typeface="Calibri"/>
                <a:cs typeface="Calibri"/>
              </a:rPr>
              <a:t>pertama</a:t>
            </a:r>
            <a:endParaRPr sz="17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21122" y="2610292"/>
            <a:ext cx="4775371" cy="641416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artikel</a:t>
            </a:r>
            <a:r>
              <a:rPr sz="2000" spc="-9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di</a:t>
            </a:r>
            <a:r>
              <a:rPr sz="2000" spc="-8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16" dirty="0" err="1">
                <a:solidFill>
                  <a:srgbClr val="0000FF"/>
                </a:solidFill>
                <a:latin typeface="Calibri"/>
                <a:cs typeface="Calibri"/>
              </a:rPr>
              <a:t>jurnal</a:t>
            </a:r>
            <a:r>
              <a:rPr sz="2000" spc="-9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8" dirty="0" err="1" smtClean="0">
                <a:solidFill>
                  <a:srgbClr val="0000FF"/>
                </a:solidFill>
                <a:latin typeface="Calibri"/>
                <a:cs typeface="Calibri"/>
              </a:rPr>
              <a:t>internasional</a:t>
            </a:r>
            <a:r>
              <a:rPr lang="en-US" sz="2000" spc="8" dirty="0" smtClean="0">
                <a:solidFill>
                  <a:srgbClr val="0000FF"/>
                </a:solidFill>
                <a:latin typeface="Calibri"/>
                <a:cs typeface="Calibri"/>
              </a:rPr>
              <a:t> (</a:t>
            </a:r>
            <a:r>
              <a:rPr lang="en-US" sz="2000" spc="8" dirty="0" err="1" smtClean="0">
                <a:solidFill>
                  <a:srgbClr val="0000FF"/>
                </a:solidFill>
                <a:latin typeface="Calibri"/>
                <a:cs typeface="Calibri"/>
              </a:rPr>
              <a:t>bereputasi</a:t>
            </a:r>
            <a:r>
              <a:rPr lang="en-US" sz="2000" spc="8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sz="2000" spc="-97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sbg</a:t>
            </a:r>
            <a:r>
              <a:rPr sz="2000" spc="-169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penulis</a:t>
            </a:r>
            <a:r>
              <a:rPr sz="2000" spc="-153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pertama</a:t>
            </a:r>
            <a:endParaRPr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595" y="2145151"/>
            <a:ext cx="2043953" cy="299015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1775" spc="56" dirty="0">
                <a:latin typeface="Calibri"/>
                <a:cs typeface="Calibri"/>
              </a:rPr>
              <a:t>A</a:t>
            </a:r>
            <a:r>
              <a:rPr sz="1775" spc="24" dirty="0">
                <a:latin typeface="Calibri"/>
                <a:cs typeface="Calibri"/>
              </a:rPr>
              <a:t>s</a:t>
            </a:r>
            <a:r>
              <a:rPr sz="1775" spc="73" dirty="0">
                <a:latin typeface="Calibri"/>
                <a:cs typeface="Calibri"/>
              </a:rPr>
              <a:t>i</a:t>
            </a:r>
            <a:r>
              <a:rPr sz="1775" spc="24" dirty="0">
                <a:latin typeface="Calibri"/>
                <a:cs typeface="Calibri"/>
              </a:rPr>
              <a:t>s</a:t>
            </a:r>
            <a:r>
              <a:rPr sz="1775" spc="8" dirty="0">
                <a:latin typeface="Calibri"/>
                <a:cs typeface="Calibri"/>
              </a:rPr>
              <a:t>t</a:t>
            </a:r>
            <a:r>
              <a:rPr sz="1775" spc="73" dirty="0">
                <a:latin typeface="Calibri"/>
                <a:cs typeface="Calibri"/>
              </a:rPr>
              <a:t>e</a:t>
            </a:r>
            <a:r>
              <a:rPr sz="1775" spc="16" dirty="0">
                <a:latin typeface="Calibri"/>
                <a:cs typeface="Calibri"/>
              </a:rPr>
              <a:t>n</a:t>
            </a:r>
            <a:r>
              <a:rPr sz="1775" spc="-153" dirty="0">
                <a:latin typeface="Calibri"/>
                <a:cs typeface="Calibri"/>
              </a:rPr>
              <a:t> </a:t>
            </a:r>
            <a:r>
              <a:rPr sz="1775" spc="56" dirty="0">
                <a:latin typeface="Calibri"/>
                <a:cs typeface="Calibri"/>
              </a:rPr>
              <a:t>A</a:t>
            </a:r>
            <a:r>
              <a:rPr sz="1775" spc="24" dirty="0">
                <a:latin typeface="Calibri"/>
                <a:cs typeface="Calibri"/>
              </a:rPr>
              <a:t>h</a:t>
            </a:r>
            <a:r>
              <a:rPr sz="1775" spc="73" dirty="0">
                <a:latin typeface="Calibri"/>
                <a:cs typeface="Calibri"/>
              </a:rPr>
              <a:t>l</a:t>
            </a:r>
            <a:r>
              <a:rPr sz="1775" spc="8" dirty="0">
                <a:latin typeface="Calibri"/>
                <a:cs typeface="Calibri"/>
              </a:rPr>
              <a:t>i</a:t>
            </a:r>
            <a:r>
              <a:rPr sz="1775" spc="-218" dirty="0">
                <a:latin typeface="Calibri"/>
                <a:cs typeface="Calibri"/>
              </a:rPr>
              <a:t> </a:t>
            </a:r>
            <a:r>
              <a:rPr sz="1775" spc="32" dirty="0">
                <a:latin typeface="Calibri"/>
                <a:cs typeface="Calibri"/>
              </a:rPr>
              <a:t>k</a:t>
            </a:r>
            <a:r>
              <a:rPr sz="1775" spc="16" dirty="0">
                <a:latin typeface="Calibri"/>
                <a:cs typeface="Calibri"/>
              </a:rPr>
              <a:t>e</a:t>
            </a:r>
            <a:r>
              <a:rPr sz="1775" spc="-97" dirty="0">
                <a:latin typeface="Calibri"/>
                <a:cs typeface="Calibri"/>
              </a:rPr>
              <a:t> </a:t>
            </a:r>
            <a:r>
              <a:rPr sz="1775" spc="-24" dirty="0">
                <a:latin typeface="Calibri"/>
                <a:cs typeface="Calibri"/>
              </a:rPr>
              <a:t>L</a:t>
            </a:r>
            <a:r>
              <a:rPr sz="1775" spc="81" dirty="0">
                <a:latin typeface="Calibri"/>
                <a:cs typeface="Calibri"/>
              </a:rPr>
              <a:t>e</a:t>
            </a:r>
            <a:r>
              <a:rPr sz="1775" spc="32" dirty="0">
                <a:latin typeface="Calibri"/>
                <a:cs typeface="Calibri"/>
              </a:rPr>
              <a:t>k</a:t>
            </a:r>
            <a:r>
              <a:rPr sz="1775" spc="16" dirty="0">
                <a:latin typeface="Calibri"/>
                <a:cs typeface="Calibri"/>
              </a:rPr>
              <a:t>tor</a:t>
            </a:r>
            <a:endParaRPr sz="1775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7595" y="2585498"/>
            <a:ext cx="2216075" cy="684453"/>
          </a:xfrm>
          <a:prstGeom prst="rect">
            <a:avLst/>
          </a:prstGeom>
        </p:spPr>
        <p:txBody>
          <a:bodyPr vert="horz" wrap="square" lIns="0" tIns="19466" rIns="0" bIns="0" rtlCol="0">
            <a:spAutoFit/>
          </a:bodyPr>
          <a:lstStyle/>
          <a:p>
            <a:pPr marL="20490" marR="8196">
              <a:lnSpc>
                <a:spcPct val="108100"/>
              </a:lnSpc>
              <a:spcBef>
                <a:spcPts val="153"/>
              </a:spcBef>
            </a:pPr>
            <a:r>
              <a:rPr sz="2000" spc="-24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2000" spc="81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2000" spc="32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tor</a:t>
            </a:r>
            <a:r>
              <a:rPr sz="2000" spc="-19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32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2000" spc="-9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24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2000" spc="81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2000" spc="32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2000" spc="-18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sz="2000" spc="81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sz="2000" spc="-8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2000" spc="73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a  </a:t>
            </a:r>
            <a:r>
              <a:rPr sz="2000" spc="56" dirty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sz="2000" spc="81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sz="2000" spc="-153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sz="2000" spc="-65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endParaRPr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595" y="3390785"/>
            <a:ext cx="2216075" cy="609689"/>
          </a:xfrm>
          <a:prstGeom prst="rect">
            <a:avLst/>
          </a:prstGeom>
        </p:spPr>
        <p:txBody>
          <a:bodyPr vert="horz" wrap="square" lIns="0" tIns="19466" rIns="0" bIns="0" rtlCol="0">
            <a:spAutoFit/>
          </a:bodyPr>
          <a:lstStyle/>
          <a:p>
            <a:pPr marL="20490" marR="8196">
              <a:lnSpc>
                <a:spcPct val="108100"/>
              </a:lnSpc>
              <a:spcBef>
                <a:spcPts val="153"/>
              </a:spcBef>
            </a:pPr>
            <a:r>
              <a:rPr sz="1775" spc="-24" dirty="0">
                <a:latin typeface="Calibri"/>
                <a:cs typeface="Calibri"/>
              </a:rPr>
              <a:t>L</a:t>
            </a:r>
            <a:r>
              <a:rPr sz="1775" spc="81" dirty="0">
                <a:latin typeface="Calibri"/>
                <a:cs typeface="Calibri"/>
              </a:rPr>
              <a:t>e</a:t>
            </a:r>
            <a:r>
              <a:rPr sz="1775" spc="32" dirty="0">
                <a:latin typeface="Calibri"/>
                <a:cs typeface="Calibri"/>
              </a:rPr>
              <a:t>k</a:t>
            </a:r>
            <a:r>
              <a:rPr sz="1775" spc="16" dirty="0">
                <a:latin typeface="Calibri"/>
                <a:cs typeface="Calibri"/>
              </a:rPr>
              <a:t>tor</a:t>
            </a:r>
            <a:r>
              <a:rPr sz="1775" spc="-194" dirty="0">
                <a:latin typeface="Calibri"/>
                <a:cs typeface="Calibri"/>
              </a:rPr>
              <a:t> </a:t>
            </a:r>
            <a:r>
              <a:rPr sz="1775" spc="32" dirty="0">
                <a:latin typeface="Calibri"/>
                <a:cs typeface="Calibri"/>
              </a:rPr>
              <a:t>k</a:t>
            </a:r>
            <a:r>
              <a:rPr sz="1775" spc="16" dirty="0">
                <a:latin typeface="Calibri"/>
                <a:cs typeface="Calibri"/>
              </a:rPr>
              <a:t>e</a:t>
            </a:r>
            <a:r>
              <a:rPr sz="1775" spc="-97" dirty="0">
                <a:latin typeface="Calibri"/>
                <a:cs typeface="Calibri"/>
              </a:rPr>
              <a:t> </a:t>
            </a:r>
            <a:r>
              <a:rPr sz="1775" spc="-24" dirty="0">
                <a:latin typeface="Calibri"/>
                <a:cs typeface="Calibri"/>
              </a:rPr>
              <a:t>L</a:t>
            </a:r>
            <a:r>
              <a:rPr sz="1775" spc="81" dirty="0">
                <a:latin typeface="Calibri"/>
                <a:cs typeface="Calibri"/>
              </a:rPr>
              <a:t>e</a:t>
            </a:r>
            <a:r>
              <a:rPr sz="1775" spc="32" dirty="0">
                <a:latin typeface="Calibri"/>
                <a:cs typeface="Calibri"/>
              </a:rPr>
              <a:t>k</a:t>
            </a:r>
            <a:r>
              <a:rPr sz="1775" spc="8" dirty="0">
                <a:latin typeface="Calibri"/>
                <a:cs typeface="Calibri"/>
              </a:rPr>
              <a:t>t</a:t>
            </a:r>
            <a:r>
              <a:rPr sz="1775" spc="24" dirty="0">
                <a:latin typeface="Calibri"/>
                <a:cs typeface="Calibri"/>
              </a:rPr>
              <a:t>o</a:t>
            </a:r>
            <a:r>
              <a:rPr sz="1775" spc="8" dirty="0">
                <a:latin typeface="Calibri"/>
                <a:cs typeface="Calibri"/>
              </a:rPr>
              <a:t>r</a:t>
            </a:r>
            <a:r>
              <a:rPr sz="1775" spc="-184" dirty="0">
                <a:latin typeface="Calibri"/>
                <a:cs typeface="Calibri"/>
              </a:rPr>
              <a:t> </a:t>
            </a:r>
            <a:r>
              <a:rPr sz="1775" spc="40" dirty="0">
                <a:latin typeface="Calibri"/>
                <a:cs typeface="Calibri"/>
              </a:rPr>
              <a:t>K</a:t>
            </a:r>
            <a:r>
              <a:rPr sz="1775" spc="81" dirty="0">
                <a:latin typeface="Calibri"/>
                <a:cs typeface="Calibri"/>
              </a:rPr>
              <a:t>e</a:t>
            </a:r>
            <a:r>
              <a:rPr sz="1775" spc="24" dirty="0">
                <a:latin typeface="Calibri"/>
                <a:cs typeface="Calibri"/>
              </a:rPr>
              <a:t>p</a:t>
            </a:r>
            <a:r>
              <a:rPr sz="1775" spc="-8" dirty="0">
                <a:latin typeface="Calibri"/>
                <a:cs typeface="Calibri"/>
              </a:rPr>
              <a:t>a</a:t>
            </a:r>
            <a:r>
              <a:rPr sz="1775" spc="73" dirty="0">
                <a:latin typeface="Calibri"/>
                <a:cs typeface="Calibri"/>
              </a:rPr>
              <a:t>l</a:t>
            </a:r>
            <a:r>
              <a:rPr sz="1775" spc="8" dirty="0">
                <a:latin typeface="Calibri"/>
                <a:cs typeface="Calibri"/>
              </a:rPr>
              <a:t>a  </a:t>
            </a:r>
            <a:r>
              <a:rPr sz="1775" spc="56" dirty="0">
                <a:latin typeface="Calibri"/>
                <a:cs typeface="Calibri"/>
              </a:rPr>
              <a:t>(</a:t>
            </a:r>
            <a:r>
              <a:rPr sz="1775" spc="24" dirty="0">
                <a:latin typeface="Calibri"/>
                <a:cs typeface="Calibri"/>
              </a:rPr>
              <a:t>p</a:t>
            </a:r>
            <a:r>
              <a:rPr sz="1775" spc="81" dirty="0">
                <a:latin typeface="Calibri"/>
                <a:cs typeface="Calibri"/>
              </a:rPr>
              <a:t>e</a:t>
            </a:r>
            <a:r>
              <a:rPr sz="1775" spc="24" dirty="0">
                <a:latin typeface="Calibri"/>
                <a:cs typeface="Calibri"/>
              </a:rPr>
              <a:t>n</a:t>
            </a:r>
            <a:r>
              <a:rPr sz="1775" spc="16" dirty="0">
                <a:latin typeface="Calibri"/>
                <a:cs typeface="Calibri"/>
              </a:rPr>
              <a:t>d</a:t>
            </a:r>
            <a:r>
              <a:rPr sz="1775" spc="-153" dirty="0">
                <a:latin typeface="Calibri"/>
                <a:cs typeface="Calibri"/>
              </a:rPr>
              <a:t> </a:t>
            </a:r>
            <a:r>
              <a:rPr sz="1775" spc="24" dirty="0">
                <a:latin typeface="Calibri"/>
                <a:cs typeface="Calibri"/>
              </a:rPr>
              <a:t>S</a:t>
            </a:r>
            <a:r>
              <a:rPr sz="1775" spc="-65" dirty="0">
                <a:latin typeface="Calibri"/>
                <a:cs typeface="Calibri"/>
              </a:rPr>
              <a:t>3</a:t>
            </a:r>
            <a:r>
              <a:rPr sz="1775" spc="8" dirty="0">
                <a:latin typeface="Calibri"/>
                <a:cs typeface="Calibri"/>
              </a:rPr>
              <a:t>)</a:t>
            </a:r>
            <a:endParaRPr sz="1775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21122" y="3405948"/>
            <a:ext cx="5551970" cy="299015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1775" spc="16" dirty="0">
                <a:latin typeface="Calibri"/>
                <a:cs typeface="Calibri"/>
              </a:rPr>
              <a:t>1</a:t>
            </a:r>
            <a:r>
              <a:rPr sz="1775" spc="8" dirty="0">
                <a:latin typeface="Calibri"/>
                <a:cs typeface="Calibri"/>
              </a:rPr>
              <a:t> </a:t>
            </a:r>
            <a:r>
              <a:rPr sz="1775" spc="24" dirty="0">
                <a:latin typeface="Calibri"/>
                <a:cs typeface="Calibri"/>
              </a:rPr>
              <a:t>artikel</a:t>
            </a:r>
            <a:r>
              <a:rPr sz="1775" spc="-81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di</a:t>
            </a:r>
            <a:r>
              <a:rPr sz="1775" spc="-73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jurnal</a:t>
            </a:r>
            <a:r>
              <a:rPr sz="1775" spc="-81" dirty="0">
                <a:latin typeface="Calibri"/>
                <a:cs typeface="Calibri"/>
              </a:rPr>
              <a:t> </a:t>
            </a:r>
            <a:r>
              <a:rPr sz="1775" spc="16" dirty="0">
                <a:latin typeface="Calibri"/>
                <a:cs typeface="Calibri"/>
              </a:rPr>
              <a:t>nasional</a:t>
            </a:r>
            <a:r>
              <a:rPr sz="1775" spc="-89" dirty="0">
                <a:latin typeface="Calibri"/>
                <a:cs typeface="Calibri"/>
              </a:rPr>
              <a:t> </a:t>
            </a:r>
            <a:r>
              <a:rPr sz="1775" dirty="0">
                <a:latin typeface="Calibri"/>
                <a:cs typeface="Calibri"/>
              </a:rPr>
              <a:t>terakreditasi</a:t>
            </a:r>
            <a:r>
              <a:rPr sz="1775" spc="-210" dirty="0">
                <a:latin typeface="Calibri"/>
                <a:cs typeface="Calibri"/>
              </a:rPr>
              <a:t> </a:t>
            </a:r>
            <a:r>
              <a:rPr sz="1775" spc="24" dirty="0">
                <a:latin typeface="Calibri"/>
                <a:cs typeface="Calibri"/>
              </a:rPr>
              <a:t>sbg</a:t>
            </a:r>
            <a:r>
              <a:rPr sz="1775" spc="-161" dirty="0">
                <a:latin typeface="Calibri"/>
                <a:cs typeface="Calibri"/>
              </a:rPr>
              <a:t> </a:t>
            </a:r>
            <a:r>
              <a:rPr sz="1775" spc="24" dirty="0">
                <a:latin typeface="Calibri"/>
                <a:cs typeface="Calibri"/>
              </a:rPr>
              <a:t>penulis</a:t>
            </a:r>
            <a:r>
              <a:rPr sz="1775" spc="-65" dirty="0">
                <a:latin typeface="Calibri"/>
                <a:cs typeface="Calibri"/>
              </a:rPr>
              <a:t> </a:t>
            </a:r>
            <a:r>
              <a:rPr sz="1775" dirty="0">
                <a:latin typeface="Calibri"/>
                <a:cs typeface="Calibri"/>
              </a:rPr>
              <a:t>pertama</a:t>
            </a:r>
            <a:endParaRPr sz="1775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1122" y="4237463"/>
            <a:ext cx="5812201" cy="641416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artikel</a:t>
            </a:r>
            <a:r>
              <a:rPr sz="2000" spc="-89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di</a:t>
            </a:r>
            <a:r>
              <a:rPr sz="2000" spc="-8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jurnal</a:t>
            </a:r>
            <a:r>
              <a:rPr sz="2000" spc="-9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internasional</a:t>
            </a:r>
            <a:r>
              <a:rPr sz="2000" spc="-89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bereputasi</a:t>
            </a:r>
            <a:r>
              <a:rPr sz="2000" spc="-9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sbg</a:t>
            </a:r>
            <a:r>
              <a:rPr sz="2000" spc="-10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penulis</a:t>
            </a:r>
            <a:r>
              <a:rPr sz="2000" spc="-153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pertama</a:t>
            </a:r>
            <a:endParaRPr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1122" y="5038036"/>
            <a:ext cx="5812201" cy="641416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2000" spc="16" dirty="0">
                <a:latin typeface="Calibri"/>
                <a:cs typeface="Calibri"/>
              </a:rPr>
              <a:t>2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24" dirty="0">
                <a:latin typeface="Calibri"/>
                <a:cs typeface="Calibri"/>
              </a:rPr>
              <a:t>artikel</a:t>
            </a:r>
            <a:r>
              <a:rPr sz="2000" spc="-89" dirty="0">
                <a:latin typeface="Calibri"/>
                <a:cs typeface="Calibri"/>
              </a:rPr>
              <a:t> </a:t>
            </a:r>
            <a:r>
              <a:rPr sz="2000" spc="16" dirty="0">
                <a:latin typeface="Calibri"/>
                <a:cs typeface="Calibri"/>
              </a:rPr>
              <a:t>di</a:t>
            </a:r>
            <a:r>
              <a:rPr sz="2000" spc="-81" dirty="0">
                <a:latin typeface="Calibri"/>
                <a:cs typeface="Calibri"/>
              </a:rPr>
              <a:t> </a:t>
            </a:r>
            <a:r>
              <a:rPr sz="2000" spc="16" dirty="0">
                <a:latin typeface="Calibri"/>
                <a:cs typeface="Calibri"/>
              </a:rPr>
              <a:t>jurnal</a:t>
            </a:r>
            <a:r>
              <a:rPr sz="2000" spc="-97" dirty="0">
                <a:latin typeface="Calibri"/>
                <a:cs typeface="Calibri"/>
              </a:rPr>
              <a:t> </a:t>
            </a:r>
            <a:r>
              <a:rPr sz="2000" spc="8" dirty="0">
                <a:latin typeface="Calibri"/>
                <a:cs typeface="Calibri"/>
              </a:rPr>
              <a:t>internasional</a:t>
            </a:r>
            <a:r>
              <a:rPr sz="2000" spc="-89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bereputasi</a:t>
            </a:r>
            <a:r>
              <a:rPr sz="2000" spc="-97" dirty="0">
                <a:latin typeface="Calibri"/>
                <a:cs typeface="Calibri"/>
              </a:rPr>
              <a:t> </a:t>
            </a:r>
            <a:r>
              <a:rPr sz="2000" spc="24" dirty="0">
                <a:latin typeface="Calibri"/>
                <a:cs typeface="Calibri"/>
              </a:rPr>
              <a:t>sbg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8" dirty="0">
                <a:latin typeface="Calibri"/>
                <a:cs typeface="Calibri"/>
              </a:rPr>
              <a:t>penulis</a:t>
            </a:r>
            <a:r>
              <a:rPr sz="2000" spc="-153" dirty="0">
                <a:latin typeface="Calibri"/>
                <a:cs typeface="Calibri"/>
              </a:rPr>
              <a:t> </a:t>
            </a:r>
            <a:r>
              <a:rPr sz="2000" spc="16" dirty="0">
                <a:latin typeface="Calibri"/>
                <a:cs typeface="Calibri"/>
              </a:rPr>
              <a:t>pertama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21122" y="5838714"/>
            <a:ext cx="5812201" cy="641416"/>
          </a:xfrm>
          <a:prstGeom prst="rect">
            <a:avLst/>
          </a:prstGeom>
        </p:spPr>
        <p:txBody>
          <a:bodyPr vert="horz" wrap="square" lIns="0" tIns="25613" rIns="0" bIns="0" rtlCol="0">
            <a:spAutoFit/>
          </a:bodyPr>
          <a:lstStyle/>
          <a:p>
            <a:pPr marL="20490">
              <a:spcBef>
                <a:spcPts val="202"/>
              </a:spcBef>
            </a:pPr>
            <a:r>
              <a:rPr sz="2000" spc="16" dirty="0">
                <a:latin typeface="Calibri"/>
                <a:cs typeface="Calibri"/>
              </a:rPr>
              <a:t>4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24" dirty="0">
                <a:latin typeface="Calibri"/>
                <a:cs typeface="Calibri"/>
              </a:rPr>
              <a:t>artikel</a:t>
            </a:r>
            <a:r>
              <a:rPr sz="2000" spc="-89" dirty="0">
                <a:latin typeface="Calibri"/>
                <a:cs typeface="Calibri"/>
              </a:rPr>
              <a:t> </a:t>
            </a:r>
            <a:r>
              <a:rPr sz="2000" spc="16" dirty="0">
                <a:latin typeface="Calibri"/>
                <a:cs typeface="Calibri"/>
              </a:rPr>
              <a:t>di</a:t>
            </a:r>
            <a:r>
              <a:rPr sz="2000" spc="-81" dirty="0">
                <a:latin typeface="Calibri"/>
                <a:cs typeface="Calibri"/>
              </a:rPr>
              <a:t> </a:t>
            </a:r>
            <a:r>
              <a:rPr sz="2000" spc="16" dirty="0">
                <a:latin typeface="Calibri"/>
                <a:cs typeface="Calibri"/>
              </a:rPr>
              <a:t>jurnal</a:t>
            </a:r>
            <a:r>
              <a:rPr sz="2000" spc="-97" dirty="0">
                <a:latin typeface="Calibri"/>
                <a:cs typeface="Calibri"/>
              </a:rPr>
              <a:t> </a:t>
            </a:r>
            <a:r>
              <a:rPr sz="2000" spc="8" dirty="0">
                <a:latin typeface="Calibri"/>
                <a:cs typeface="Calibri"/>
              </a:rPr>
              <a:t>internasional</a:t>
            </a:r>
            <a:r>
              <a:rPr sz="2000" spc="-89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bereputasi</a:t>
            </a:r>
            <a:r>
              <a:rPr sz="2000" spc="-97" dirty="0">
                <a:latin typeface="Calibri"/>
                <a:cs typeface="Calibri"/>
              </a:rPr>
              <a:t> </a:t>
            </a:r>
            <a:r>
              <a:rPr sz="2000" spc="24" dirty="0">
                <a:latin typeface="Calibri"/>
                <a:cs typeface="Calibri"/>
              </a:rPr>
              <a:t>sbg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8" dirty="0">
                <a:latin typeface="Calibri"/>
                <a:cs typeface="Calibri"/>
              </a:rPr>
              <a:t>penulis</a:t>
            </a:r>
            <a:r>
              <a:rPr sz="2000" spc="-153" dirty="0">
                <a:latin typeface="Calibri"/>
                <a:cs typeface="Calibri"/>
              </a:rPr>
              <a:t> </a:t>
            </a:r>
            <a:r>
              <a:rPr sz="2000" spc="16" dirty="0">
                <a:latin typeface="Calibri"/>
                <a:cs typeface="Calibri"/>
              </a:rPr>
              <a:t>pertama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7594" y="4198121"/>
            <a:ext cx="1571641" cy="684453"/>
          </a:xfrm>
          <a:prstGeom prst="rect">
            <a:avLst/>
          </a:prstGeom>
        </p:spPr>
        <p:txBody>
          <a:bodyPr vert="horz" wrap="square" lIns="0" tIns="19466" rIns="0" bIns="0" rtlCol="0">
            <a:spAutoFit/>
          </a:bodyPr>
          <a:lstStyle/>
          <a:p>
            <a:pPr marL="20490" marR="8196">
              <a:lnSpc>
                <a:spcPct val="108100"/>
              </a:lnSpc>
              <a:spcBef>
                <a:spcPts val="153"/>
              </a:spcBef>
            </a:pPr>
            <a:r>
              <a:rPr sz="2000" spc="-24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2000" spc="81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2000" spc="32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tor</a:t>
            </a:r>
            <a:r>
              <a:rPr sz="2000" spc="-19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sz="2000" spc="81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2000" spc="24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sz="2000" spc="-8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2000" spc="73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2000" spc="16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2000" spc="-18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32" dirty="0">
                <a:solidFill>
                  <a:srgbClr val="0000FF"/>
                </a:solidFill>
                <a:latin typeface="Calibri"/>
                <a:cs typeface="Calibri"/>
              </a:rPr>
              <a:t>k</a:t>
            </a:r>
            <a:r>
              <a:rPr sz="2000" spc="8" dirty="0">
                <a:solidFill>
                  <a:srgbClr val="0000FF"/>
                </a:solidFill>
                <a:latin typeface="Calibri"/>
                <a:cs typeface="Calibri"/>
              </a:rPr>
              <a:t>e  </a:t>
            </a:r>
            <a:r>
              <a:rPr sz="2000" spc="32" dirty="0">
                <a:solidFill>
                  <a:srgbClr val="0000FF"/>
                </a:solidFill>
                <a:latin typeface="Calibri"/>
                <a:cs typeface="Calibri"/>
              </a:rPr>
              <a:t>Profesor</a:t>
            </a:r>
            <a:endParaRPr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7595" y="5003817"/>
            <a:ext cx="2665462" cy="684453"/>
          </a:xfrm>
          <a:prstGeom prst="rect">
            <a:avLst/>
          </a:prstGeom>
        </p:spPr>
        <p:txBody>
          <a:bodyPr vert="horz" wrap="square" lIns="0" tIns="19466" rIns="0" bIns="0" rtlCol="0">
            <a:spAutoFit/>
          </a:bodyPr>
          <a:lstStyle/>
          <a:p>
            <a:pPr marL="20490" marR="8196">
              <a:lnSpc>
                <a:spcPct val="108100"/>
              </a:lnSpc>
              <a:spcBef>
                <a:spcPts val="153"/>
              </a:spcBef>
            </a:pPr>
            <a:r>
              <a:rPr sz="2000" b="1" spc="56" dirty="0">
                <a:latin typeface="Calibri"/>
                <a:cs typeface="Calibri"/>
              </a:rPr>
              <a:t>A</a:t>
            </a:r>
            <a:r>
              <a:rPr sz="2000" b="1" spc="24" dirty="0">
                <a:latin typeface="Calibri"/>
                <a:cs typeface="Calibri"/>
              </a:rPr>
              <a:t>s</a:t>
            </a:r>
            <a:r>
              <a:rPr sz="2000" b="1" spc="73" dirty="0">
                <a:latin typeface="Calibri"/>
                <a:cs typeface="Calibri"/>
              </a:rPr>
              <a:t>i</a:t>
            </a:r>
            <a:r>
              <a:rPr sz="2000" b="1" spc="24" dirty="0">
                <a:latin typeface="Calibri"/>
                <a:cs typeface="Calibri"/>
              </a:rPr>
              <a:t>s</a:t>
            </a:r>
            <a:r>
              <a:rPr sz="2000" b="1" spc="8" dirty="0">
                <a:latin typeface="Calibri"/>
                <a:cs typeface="Calibri"/>
              </a:rPr>
              <a:t>t</a:t>
            </a:r>
            <a:r>
              <a:rPr sz="2000" b="1" spc="73" dirty="0">
                <a:latin typeface="Calibri"/>
                <a:cs typeface="Calibri"/>
              </a:rPr>
              <a:t>e</a:t>
            </a:r>
            <a:r>
              <a:rPr sz="2000" b="1" spc="16" dirty="0">
                <a:latin typeface="Calibri"/>
                <a:cs typeface="Calibri"/>
              </a:rPr>
              <a:t>n</a:t>
            </a:r>
            <a:r>
              <a:rPr sz="2000" b="1" spc="-153" dirty="0">
                <a:latin typeface="Calibri"/>
                <a:cs typeface="Calibri"/>
              </a:rPr>
              <a:t> </a:t>
            </a:r>
            <a:r>
              <a:rPr sz="2000" b="1" spc="56" dirty="0">
                <a:latin typeface="Calibri"/>
                <a:cs typeface="Calibri"/>
              </a:rPr>
              <a:t>A</a:t>
            </a:r>
            <a:r>
              <a:rPr sz="2000" b="1" spc="24" dirty="0">
                <a:latin typeface="Calibri"/>
                <a:cs typeface="Calibri"/>
              </a:rPr>
              <a:t>h</a:t>
            </a:r>
            <a:r>
              <a:rPr sz="2000" b="1" spc="73" dirty="0">
                <a:latin typeface="Calibri"/>
                <a:cs typeface="Calibri"/>
              </a:rPr>
              <a:t>l</a:t>
            </a:r>
            <a:r>
              <a:rPr sz="2000" b="1" spc="8" dirty="0">
                <a:latin typeface="Calibri"/>
                <a:cs typeface="Calibri"/>
              </a:rPr>
              <a:t>i</a:t>
            </a:r>
            <a:r>
              <a:rPr sz="2000" b="1" spc="-218" dirty="0">
                <a:latin typeface="Calibri"/>
                <a:cs typeface="Calibri"/>
              </a:rPr>
              <a:t> </a:t>
            </a:r>
            <a:r>
              <a:rPr sz="2000" b="1" spc="32" dirty="0">
                <a:latin typeface="Calibri"/>
                <a:cs typeface="Calibri"/>
              </a:rPr>
              <a:t>k</a:t>
            </a:r>
            <a:r>
              <a:rPr sz="2000" b="1" spc="16" dirty="0">
                <a:latin typeface="Calibri"/>
                <a:cs typeface="Calibri"/>
              </a:rPr>
              <a:t>e</a:t>
            </a:r>
            <a:r>
              <a:rPr sz="2000" b="1" spc="-97" dirty="0">
                <a:latin typeface="Calibri"/>
                <a:cs typeface="Calibri"/>
              </a:rPr>
              <a:t> </a:t>
            </a:r>
            <a:r>
              <a:rPr sz="2000" b="1" spc="-24" dirty="0">
                <a:latin typeface="Calibri"/>
                <a:cs typeface="Calibri"/>
              </a:rPr>
              <a:t>L</a:t>
            </a:r>
            <a:r>
              <a:rPr sz="2000" b="1" spc="81" dirty="0">
                <a:latin typeface="Calibri"/>
                <a:cs typeface="Calibri"/>
              </a:rPr>
              <a:t>e</a:t>
            </a:r>
            <a:r>
              <a:rPr sz="2000" b="1" spc="32" dirty="0">
                <a:latin typeface="Calibri"/>
                <a:cs typeface="Calibri"/>
              </a:rPr>
              <a:t>k</a:t>
            </a:r>
            <a:r>
              <a:rPr sz="2000" b="1" spc="8" dirty="0">
                <a:latin typeface="Calibri"/>
                <a:cs typeface="Calibri"/>
              </a:rPr>
              <a:t>tor  </a:t>
            </a:r>
            <a:r>
              <a:rPr sz="2000" b="1" spc="40" dirty="0">
                <a:latin typeface="Calibri"/>
                <a:cs typeface="Calibri"/>
              </a:rPr>
              <a:t>K</a:t>
            </a:r>
            <a:r>
              <a:rPr sz="2000" b="1" spc="81" dirty="0">
                <a:latin typeface="Calibri"/>
                <a:cs typeface="Calibri"/>
              </a:rPr>
              <a:t>e</a:t>
            </a:r>
            <a:r>
              <a:rPr sz="2000" b="1" spc="24" dirty="0">
                <a:latin typeface="Calibri"/>
                <a:cs typeface="Calibri"/>
              </a:rPr>
              <a:t>p</a:t>
            </a:r>
            <a:r>
              <a:rPr sz="2000" b="1" spc="-8" dirty="0">
                <a:latin typeface="Calibri"/>
                <a:cs typeface="Calibri"/>
              </a:rPr>
              <a:t>a</a:t>
            </a:r>
            <a:r>
              <a:rPr sz="2000" b="1" spc="73" dirty="0">
                <a:latin typeface="Calibri"/>
                <a:cs typeface="Calibri"/>
              </a:rPr>
              <a:t>l</a:t>
            </a:r>
            <a:r>
              <a:rPr sz="2000" b="1" spc="16" dirty="0">
                <a:latin typeface="Calibri"/>
                <a:cs typeface="Calibri"/>
              </a:rPr>
              <a:t>a</a:t>
            </a:r>
            <a:r>
              <a:rPr sz="2000" b="1" spc="-184" dirty="0">
                <a:latin typeface="Calibri"/>
                <a:cs typeface="Calibri"/>
              </a:rPr>
              <a:t> </a:t>
            </a:r>
            <a:r>
              <a:rPr sz="2000" b="1" spc="56" dirty="0">
                <a:latin typeface="Calibri"/>
                <a:cs typeface="Calibri"/>
              </a:rPr>
              <a:t>(</a:t>
            </a:r>
            <a:r>
              <a:rPr sz="2000" b="1" spc="73" dirty="0">
                <a:latin typeface="Calibri"/>
                <a:cs typeface="Calibri"/>
              </a:rPr>
              <a:t>l</a:t>
            </a:r>
            <a:r>
              <a:rPr sz="2000" b="1" spc="24" dirty="0">
                <a:latin typeface="Calibri"/>
                <a:cs typeface="Calibri"/>
              </a:rPr>
              <a:t>on</a:t>
            </a:r>
            <a:r>
              <a:rPr sz="2000" b="1" spc="-32" dirty="0">
                <a:latin typeface="Calibri"/>
                <a:cs typeface="Calibri"/>
              </a:rPr>
              <a:t>c</a:t>
            </a:r>
            <a:r>
              <a:rPr sz="2000" b="1" spc="-8" dirty="0">
                <a:latin typeface="Calibri"/>
                <a:cs typeface="Calibri"/>
              </a:rPr>
              <a:t>a</a:t>
            </a:r>
            <a:r>
              <a:rPr sz="2000" b="1" spc="8" dirty="0">
                <a:latin typeface="Calibri"/>
                <a:cs typeface="Calibri"/>
              </a:rPr>
              <a:t>t)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7594" y="5811665"/>
            <a:ext cx="2910392" cy="669065"/>
          </a:xfrm>
          <a:prstGeom prst="rect">
            <a:avLst/>
          </a:prstGeom>
        </p:spPr>
        <p:txBody>
          <a:bodyPr vert="horz" wrap="square" lIns="0" tIns="19466" rIns="0" bIns="0" rtlCol="0">
            <a:spAutoFit/>
          </a:bodyPr>
          <a:lstStyle/>
          <a:p>
            <a:pPr marL="20490" marR="8196">
              <a:lnSpc>
                <a:spcPct val="108100"/>
              </a:lnSpc>
              <a:spcBef>
                <a:spcPts val="153"/>
              </a:spcBef>
            </a:pPr>
            <a:r>
              <a:rPr sz="2000" b="1" spc="-24" dirty="0">
                <a:latin typeface="Calibri"/>
                <a:cs typeface="Calibri"/>
              </a:rPr>
              <a:t>L</a:t>
            </a:r>
            <a:r>
              <a:rPr sz="2000" b="1" spc="81" dirty="0">
                <a:latin typeface="Calibri"/>
                <a:cs typeface="Calibri"/>
              </a:rPr>
              <a:t>e</a:t>
            </a:r>
            <a:r>
              <a:rPr sz="2000" b="1" spc="32" dirty="0">
                <a:latin typeface="Calibri"/>
                <a:cs typeface="Calibri"/>
              </a:rPr>
              <a:t>k</a:t>
            </a:r>
            <a:r>
              <a:rPr sz="2000" b="1" spc="16" dirty="0">
                <a:latin typeface="Calibri"/>
                <a:cs typeface="Calibri"/>
              </a:rPr>
              <a:t>tor</a:t>
            </a:r>
            <a:r>
              <a:rPr sz="2000" b="1" spc="-194" dirty="0">
                <a:latin typeface="Calibri"/>
                <a:cs typeface="Calibri"/>
              </a:rPr>
              <a:t> </a:t>
            </a:r>
            <a:r>
              <a:rPr sz="2000" b="1" spc="32" dirty="0">
                <a:latin typeface="Calibri"/>
                <a:cs typeface="Calibri"/>
              </a:rPr>
              <a:t>k</a:t>
            </a:r>
            <a:r>
              <a:rPr sz="2000" b="1" spc="16" dirty="0">
                <a:latin typeface="Calibri"/>
                <a:cs typeface="Calibri"/>
              </a:rPr>
              <a:t>e</a:t>
            </a:r>
            <a:r>
              <a:rPr sz="2000" b="1" spc="-97" dirty="0">
                <a:latin typeface="Calibri"/>
                <a:cs typeface="Calibri"/>
              </a:rPr>
              <a:t> </a:t>
            </a:r>
            <a:r>
              <a:rPr sz="2000" b="1" spc="40" dirty="0">
                <a:latin typeface="Calibri"/>
                <a:cs typeface="Calibri"/>
              </a:rPr>
              <a:t>P</a:t>
            </a:r>
            <a:r>
              <a:rPr sz="2000" b="1" spc="-24" dirty="0">
                <a:latin typeface="Calibri"/>
                <a:cs typeface="Calibri"/>
              </a:rPr>
              <a:t>r</a:t>
            </a:r>
            <a:r>
              <a:rPr sz="2000" b="1" spc="24" dirty="0">
                <a:latin typeface="Calibri"/>
                <a:cs typeface="Calibri"/>
              </a:rPr>
              <a:t>o</a:t>
            </a:r>
            <a:r>
              <a:rPr sz="2000" b="1" spc="56" dirty="0">
                <a:latin typeface="Calibri"/>
                <a:cs typeface="Calibri"/>
              </a:rPr>
              <a:t>f</a:t>
            </a:r>
            <a:r>
              <a:rPr sz="2000" b="1" spc="81" dirty="0">
                <a:latin typeface="Calibri"/>
                <a:cs typeface="Calibri"/>
              </a:rPr>
              <a:t>e</a:t>
            </a:r>
            <a:r>
              <a:rPr sz="2000" b="1" spc="24" dirty="0">
                <a:latin typeface="Calibri"/>
                <a:cs typeface="Calibri"/>
              </a:rPr>
              <a:t>so</a:t>
            </a:r>
            <a:r>
              <a:rPr sz="2000" b="1" spc="8" dirty="0">
                <a:latin typeface="Calibri"/>
                <a:cs typeface="Calibri"/>
              </a:rPr>
              <a:t>r  </a:t>
            </a:r>
            <a:r>
              <a:rPr sz="2000" b="1" spc="24" dirty="0">
                <a:latin typeface="Calibri"/>
                <a:cs typeface="Calibri"/>
              </a:rPr>
              <a:t>(loncat)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9919608" y="2735036"/>
            <a:ext cx="555171" cy="334735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9949543" y="4357010"/>
            <a:ext cx="555171" cy="33473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9949543" y="5067300"/>
            <a:ext cx="555171" cy="334735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9949543" y="5842909"/>
            <a:ext cx="555171" cy="33473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6FF4F-F119-2348-BB63-3523A1E51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1610" y="777592"/>
            <a:ext cx="4351441" cy="406773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en-US" sz="1600" dirty="0" err="1">
                <a:solidFill>
                  <a:srgbClr val="000000"/>
                </a:solidFill>
              </a:rPr>
              <a:t>Penyesuaian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kepada</a:t>
            </a:r>
            <a:r>
              <a:rPr lang="en-US" sz="1600" dirty="0">
                <a:solidFill>
                  <a:srgbClr val="000000"/>
                </a:solidFill>
              </a:rPr>
              <a:t> PO PAK 2019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D9E4DF5-67FA-854A-8EE9-6666D5AEC579}"/>
              </a:ext>
            </a:extLst>
          </p:cNvPr>
          <p:cNvSpPr/>
          <p:nvPr/>
        </p:nvSpPr>
        <p:spPr>
          <a:xfrm>
            <a:off x="18434" y="127629"/>
            <a:ext cx="8794640" cy="508653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3240"/>
                </a:lnTo>
                <a:lnTo>
                  <a:pt x="12192000" y="52324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88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17C2A4A-86A2-8D4B-BCA7-552B156321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3540" y="345006"/>
            <a:ext cx="6818809" cy="317403"/>
          </a:xfrm>
          <a:prstGeom prst="rect">
            <a:avLst/>
          </a:prstGeom>
        </p:spPr>
        <p:txBody>
          <a:bodyPr vert="horz" wrap="square" lIns="0" tIns="9088" rIns="0" bIns="0" rtlCol="0" anchor="ctr">
            <a:spAutoFit/>
          </a:bodyPr>
          <a:lstStyle/>
          <a:p>
            <a:pPr marL="9088">
              <a:spcBef>
                <a:spcPts val="71"/>
              </a:spcBef>
            </a:pPr>
            <a:r>
              <a:rPr sz="2003" spc="-11" dirty="0">
                <a:latin typeface="Arial Black"/>
                <a:cs typeface="Arial Black"/>
              </a:rPr>
              <a:t>P</a:t>
            </a:r>
            <a:r>
              <a:rPr lang="en-US" sz="2003" spc="-11" dirty="0">
                <a:latin typeface="Arial Black"/>
                <a:cs typeface="Arial Black"/>
              </a:rPr>
              <a:t>ROSES</a:t>
            </a:r>
            <a:r>
              <a:rPr sz="2003" spc="43" dirty="0">
                <a:latin typeface="Arial Black"/>
                <a:cs typeface="Arial Black"/>
              </a:rPr>
              <a:t> </a:t>
            </a:r>
            <a:r>
              <a:rPr sz="2003" spc="-14" dirty="0">
                <a:latin typeface="Arial Black"/>
                <a:cs typeface="Arial Black"/>
              </a:rPr>
              <a:t>IMPLEMENTASI</a:t>
            </a:r>
            <a:r>
              <a:rPr lang="en-US" sz="2003" spc="-14" dirty="0">
                <a:latin typeface="Arial Black"/>
                <a:cs typeface="Arial Black"/>
              </a:rPr>
              <a:t> PO PAK 2019</a:t>
            </a:r>
            <a:endParaRPr sz="2003" dirty="0">
              <a:latin typeface="Arial Black"/>
              <a:cs typeface="Arial Black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20F1ECC7-34E2-3840-AA74-19816D262CE5}"/>
              </a:ext>
            </a:extLst>
          </p:cNvPr>
          <p:cNvSpPr/>
          <p:nvPr/>
        </p:nvSpPr>
        <p:spPr>
          <a:xfrm>
            <a:off x="1146890" y="3101853"/>
            <a:ext cx="1615931" cy="1802951"/>
          </a:xfrm>
          <a:custGeom>
            <a:avLst/>
            <a:gdLst/>
            <a:ahLst/>
            <a:cxnLst/>
            <a:rect l="l" t="t" r="r" b="b"/>
            <a:pathLst>
              <a:path w="2334259" h="2519679">
                <a:moveTo>
                  <a:pt x="0" y="629919"/>
                </a:moveTo>
                <a:lnTo>
                  <a:pt x="594486" y="629919"/>
                </a:lnTo>
                <a:lnTo>
                  <a:pt x="594486" y="0"/>
                </a:lnTo>
                <a:lnTo>
                  <a:pt x="2334259" y="1259839"/>
                </a:lnTo>
                <a:lnTo>
                  <a:pt x="594486" y="2519679"/>
                </a:lnTo>
                <a:lnTo>
                  <a:pt x="594486" y="1889759"/>
                </a:lnTo>
                <a:lnTo>
                  <a:pt x="0" y="1889759"/>
                </a:lnTo>
                <a:lnTo>
                  <a:pt x="0" y="629919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288"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D1FC0199-767D-844E-A790-698CF141DB80}"/>
              </a:ext>
            </a:extLst>
          </p:cNvPr>
          <p:cNvSpPr txBox="1"/>
          <p:nvPr/>
        </p:nvSpPr>
        <p:spPr>
          <a:xfrm>
            <a:off x="1199334" y="3581745"/>
            <a:ext cx="995741" cy="760665"/>
          </a:xfrm>
          <a:prstGeom prst="rect">
            <a:avLst/>
          </a:prstGeom>
        </p:spPr>
        <p:txBody>
          <a:bodyPr vert="horz" wrap="square" lIns="0" tIns="9088" rIns="0" bIns="0" rtlCol="0">
            <a:spAutoFit/>
          </a:bodyPr>
          <a:lstStyle/>
          <a:p>
            <a:pPr marL="9088" marR="3635" indent="-2726" algn="ctr">
              <a:spcBef>
                <a:spcPts val="71"/>
              </a:spcBef>
            </a:pPr>
            <a:r>
              <a:rPr sz="1200" b="1" spc="-4" dirty="0">
                <a:solidFill>
                  <a:schemeClr val="bg1"/>
                </a:solidFill>
                <a:latin typeface="Calibri"/>
                <a:cs typeface="Calibri"/>
              </a:rPr>
              <a:t>PO </a:t>
            </a:r>
            <a:r>
              <a:rPr sz="1200" b="1" spc="-36" dirty="0">
                <a:solidFill>
                  <a:schemeClr val="bg1"/>
                </a:solidFill>
                <a:latin typeface="Calibri"/>
                <a:cs typeface="Calibri"/>
              </a:rPr>
              <a:t>PAK  </a:t>
            </a:r>
            <a:r>
              <a:rPr sz="1200" b="1" dirty="0">
                <a:solidFill>
                  <a:schemeClr val="bg1"/>
                </a:solidFill>
                <a:latin typeface="Calibri"/>
                <a:cs typeface="Calibri"/>
              </a:rPr>
              <a:t>2019+  </a:t>
            </a:r>
            <a:r>
              <a:rPr sz="1200" b="1" spc="-8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en-ID" sz="1200" b="1" spc="-8" dirty="0" err="1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lang="en-ID" sz="1200" b="1" spc="-4" dirty="0" err="1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lang="en-ID" sz="1200" b="1" spc="-11" dirty="0" err="1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lang="en-ID" sz="1200" b="1" dirty="0" err="1">
                <a:solidFill>
                  <a:schemeClr val="bg1"/>
                </a:solidFill>
                <a:latin typeface="Calibri"/>
                <a:cs typeface="Calibri"/>
              </a:rPr>
              <a:t>emen</a:t>
            </a:r>
            <a:r>
              <a:rPr lang="en-US" sz="1200" b="1" dirty="0">
                <a:solidFill>
                  <a:schemeClr val="bg1"/>
                </a:solidFill>
                <a:latin typeface="Calibri"/>
                <a:cs typeface="Calibri"/>
              </a:rPr>
              <a:t>+</a:t>
            </a:r>
          </a:p>
          <a:p>
            <a:pPr marL="9088" marR="3635" indent="-2726" algn="ctr">
              <a:spcBef>
                <a:spcPts val="71"/>
              </a:spcBef>
            </a:pPr>
            <a:r>
              <a:rPr lang="en-US" sz="1200" b="1" dirty="0" err="1">
                <a:solidFill>
                  <a:schemeClr val="bg1"/>
                </a:solidFill>
                <a:latin typeface="Calibri"/>
                <a:cs typeface="Calibri"/>
              </a:rPr>
              <a:t>Penyesuaian</a:t>
            </a:r>
            <a:r>
              <a:rPr lang="en-US" sz="1200" b="1" dirty="0">
                <a:solidFill>
                  <a:schemeClr val="bg1"/>
                </a:solidFill>
                <a:latin typeface="Calibri"/>
                <a:cs typeface="Calibri"/>
              </a:rPr>
              <a:t> 2022</a:t>
            </a:r>
            <a:endParaRPr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9F6010-F942-E588-1210-D1EC6BAD3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523" y="1102938"/>
            <a:ext cx="2631133" cy="2967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8C98A7-2C53-7F41-2B57-A596DA42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493" y="3995738"/>
            <a:ext cx="1670987" cy="1963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5755E-4A99-9BF0-752D-6B7B4A43F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480" y="3725060"/>
            <a:ext cx="2351547" cy="2433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84E6E1-FE51-8B4A-7C1A-5C4D4CA5F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220" y="-771110"/>
            <a:ext cx="4562425" cy="7114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0E188A-8188-80F7-572B-94B7D0B7D3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0220" y="6564123"/>
            <a:ext cx="4311536" cy="1482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402B71-F7A7-1836-86F8-D8633BF77C84}"/>
              </a:ext>
            </a:extLst>
          </p:cNvPr>
          <p:cNvSpPr txBox="1"/>
          <p:nvPr/>
        </p:nvSpPr>
        <p:spPr>
          <a:xfrm>
            <a:off x="646066" y="1506078"/>
            <a:ext cx="1563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Kenaikan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GB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penghapusan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err="1"/>
              <a:t>Syarat</a:t>
            </a:r>
            <a:r>
              <a:rPr lang="en-US" sz="1600" dirty="0"/>
              <a:t> </a:t>
            </a:r>
            <a:r>
              <a:rPr lang="en-US" sz="1600" dirty="0" err="1"/>
              <a:t>Khusus</a:t>
            </a:r>
            <a:endParaRPr lang="en-US" sz="1600" dirty="0"/>
          </a:p>
          <a:p>
            <a:r>
              <a:rPr lang="en-US" sz="1600" dirty="0"/>
              <a:t>dan </a:t>
            </a:r>
            <a:r>
              <a:rPr lang="en-US" sz="1600" dirty="0" err="1"/>
              <a:t>syarat</a:t>
            </a:r>
            <a:r>
              <a:rPr lang="en-US" sz="1600" dirty="0"/>
              <a:t> SJR</a:t>
            </a:r>
          </a:p>
          <a:p>
            <a:r>
              <a:rPr lang="en-US" sz="1600" dirty="0" err="1"/>
              <a:t>Untuk</a:t>
            </a:r>
            <a:r>
              <a:rPr lang="en-US" sz="1600" dirty="0"/>
              <a:t> masa </a:t>
            </a:r>
          </a:p>
          <a:p>
            <a:r>
              <a:rPr lang="en-US" sz="1600" dirty="0" err="1"/>
              <a:t>kerja</a:t>
            </a:r>
            <a:r>
              <a:rPr lang="en-US" sz="1600" dirty="0"/>
              <a:t> 10-20 </a:t>
            </a:r>
            <a:r>
              <a:rPr lang="en-US" sz="1600" dirty="0" err="1"/>
              <a:t>th</a:t>
            </a:r>
            <a:r>
              <a:rPr lang="en-US" sz="16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2FF7D6-0CFF-FE51-DAD1-CE987AB20A6B}"/>
              </a:ext>
            </a:extLst>
          </p:cNvPr>
          <p:cNvSpPr txBox="1"/>
          <p:nvPr/>
        </p:nvSpPr>
        <p:spPr>
          <a:xfrm>
            <a:off x="5290457" y="1355273"/>
            <a:ext cx="2890826" cy="164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Kebijakan</a:t>
            </a:r>
            <a:r>
              <a:rPr lang="en-US" sz="1400" dirty="0"/>
              <a:t> </a:t>
            </a:r>
            <a:r>
              <a:rPr lang="en-US" sz="1400" dirty="0" err="1"/>
              <a:t>evaluasi</a:t>
            </a:r>
            <a:endParaRPr lang="en-US" sz="1400" dirty="0"/>
          </a:p>
          <a:p>
            <a:r>
              <a:rPr lang="en-US" sz="1400" dirty="0"/>
              <a:t>/</a:t>
            </a:r>
            <a:r>
              <a:rPr lang="en-US" sz="1400" dirty="0" err="1"/>
              <a:t>penilaian</a:t>
            </a:r>
            <a:r>
              <a:rPr lang="en-US" sz="1400" dirty="0"/>
              <a:t> </a:t>
            </a:r>
            <a:r>
              <a:rPr lang="en-US" sz="1400" dirty="0" err="1">
                <a:solidFill>
                  <a:srgbClr val="FF0000"/>
                </a:solidFill>
              </a:rPr>
              <a:t>tim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err="1">
                <a:solidFill>
                  <a:srgbClr val="FF0000"/>
                </a:solidFill>
              </a:rPr>
              <a:t>karil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yang </a:t>
            </a:r>
            <a:r>
              <a:rPr lang="en-US" sz="1400" dirty="0" err="1"/>
              <a:t>diakui</a:t>
            </a:r>
            <a:r>
              <a:rPr lang="en-US" sz="1400" dirty="0"/>
              <a:t>,</a:t>
            </a:r>
          </a:p>
          <a:p>
            <a:r>
              <a:rPr lang="en-US" sz="1400" dirty="0" err="1"/>
              <a:t>kriteria</a:t>
            </a:r>
            <a:r>
              <a:rPr lang="en-US" sz="1400" dirty="0"/>
              <a:t> </a:t>
            </a:r>
            <a:r>
              <a:rPr lang="en-US" sz="1400" dirty="0" err="1"/>
              <a:t>penilaian</a:t>
            </a:r>
            <a:r>
              <a:rPr lang="en-US" sz="1400" dirty="0"/>
              <a:t>, </a:t>
            </a:r>
            <a:r>
              <a:rPr lang="en-US" sz="1400" dirty="0" err="1"/>
              <a:t>Mekanisme</a:t>
            </a:r>
            <a:r>
              <a:rPr lang="en-US" sz="1400" dirty="0"/>
              <a:t> </a:t>
            </a:r>
          </a:p>
          <a:p>
            <a:r>
              <a:rPr lang="en-US" sz="1400" dirty="0"/>
              <a:t>PAK, </a:t>
            </a:r>
            <a:r>
              <a:rPr lang="en-US" sz="1400" dirty="0" err="1"/>
              <a:t>penetapan</a:t>
            </a:r>
            <a:r>
              <a:rPr lang="en-US" sz="1400" dirty="0"/>
              <a:t> </a:t>
            </a:r>
            <a:r>
              <a:rPr lang="en-US" sz="1400" dirty="0" err="1"/>
              <a:t>tim</a:t>
            </a:r>
            <a:r>
              <a:rPr lang="en-US" sz="1400" dirty="0"/>
              <a:t>, </a:t>
            </a:r>
          </a:p>
          <a:p>
            <a:r>
              <a:rPr lang="en-US" sz="1400" dirty="0" err="1"/>
              <a:t>Penetapan</a:t>
            </a:r>
            <a:r>
              <a:rPr lang="en-US" sz="1400" dirty="0"/>
              <a:t> AK LK &amp; GB, </a:t>
            </a:r>
          </a:p>
          <a:p>
            <a:r>
              <a:rPr lang="en-US" sz="1400" dirty="0" err="1"/>
              <a:t>Pengusulan</a:t>
            </a:r>
            <a:r>
              <a:rPr lang="en-US" sz="1400" dirty="0"/>
              <a:t> JF </a:t>
            </a:r>
            <a:r>
              <a:rPr lang="en-US" sz="1400" dirty="0" err="1"/>
              <a:t>Dosen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kebutuhan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&amp; </a:t>
            </a:r>
            <a:r>
              <a:rPr lang="en-US" sz="1400" dirty="0" err="1">
                <a:solidFill>
                  <a:srgbClr val="FF0000"/>
                </a:solidFill>
              </a:rPr>
              <a:t>formasi</a:t>
            </a:r>
            <a:r>
              <a:rPr lang="en-US" sz="1400" dirty="0"/>
              <a:t>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B143B1B-2AB9-FC3E-3EB9-29A53E092B7E}"/>
                  </a:ext>
                </a:extLst>
              </p14:cNvPr>
              <p14:cNvContentPartPr/>
              <p14:nvPr/>
            </p14:nvContentPartPr>
            <p14:xfrm>
              <a:off x="473530" y="1371967"/>
              <a:ext cx="2022070" cy="1878823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B143B1B-2AB9-FC3E-3EB9-29A53E092B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1290" y="1359727"/>
                <a:ext cx="2046549" cy="1903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947260-12CE-8781-8EE8-ADC555735393}"/>
                  </a:ext>
                </a:extLst>
              </p14:cNvPr>
              <p14:cNvContentPartPr/>
              <p14:nvPr/>
            </p14:nvContentPartPr>
            <p14:xfrm>
              <a:off x="2211868" y="2786342"/>
              <a:ext cx="343892" cy="282326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947260-12CE-8781-8EE8-ADC5557353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99625" y="2774114"/>
                <a:ext cx="368379" cy="30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D8467B-90E4-AEB2-A2E5-BE24B9CE90E5}"/>
                  </a:ext>
                </a:extLst>
              </p14:cNvPr>
              <p14:cNvContentPartPr/>
              <p14:nvPr/>
            </p14:nvContentPartPr>
            <p14:xfrm>
              <a:off x="2390383" y="3069441"/>
              <a:ext cx="165120" cy="15198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D8467B-90E4-AEB2-A2E5-BE24B9CE90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78152" y="3057138"/>
                <a:ext cx="189582" cy="39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FB1EFB2-5C43-E8CB-032E-BAA82E31F89A}"/>
                  </a:ext>
                </a:extLst>
              </p14:cNvPr>
              <p14:cNvContentPartPr/>
              <p14:nvPr/>
            </p14:nvContentPartPr>
            <p14:xfrm>
              <a:off x="5052719" y="987756"/>
              <a:ext cx="2830534" cy="248602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FB1EFB2-5C43-E8CB-032E-BAA82E31F8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40480" y="975515"/>
                <a:ext cx="2855013" cy="25105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773BD25-EB98-4A62-BF38-D7271462DEED}"/>
                  </a:ext>
                </a:extLst>
              </p14:cNvPr>
              <p14:cNvContentPartPr/>
              <p14:nvPr/>
            </p14:nvContentPartPr>
            <p14:xfrm>
              <a:off x="7555530" y="3271892"/>
              <a:ext cx="426900" cy="318133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773BD25-EB98-4A62-BF38-D7271462DEE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43281" y="3259642"/>
                <a:ext cx="451397" cy="342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19CC27-8A54-8677-6A5B-DF4BD38BEA2C}"/>
                  </a:ext>
                </a:extLst>
              </p14:cNvPr>
              <p14:cNvContentPartPr/>
              <p14:nvPr/>
            </p14:nvContentPartPr>
            <p14:xfrm>
              <a:off x="7895328" y="3572426"/>
              <a:ext cx="151210" cy="27821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19CC27-8A54-8677-6A5B-DF4BD38BEA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83087" y="3560299"/>
                <a:ext cx="175692" cy="52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5F4261A-543F-078E-5045-161B90BAC21F}"/>
                  </a:ext>
                </a:extLst>
              </p14:cNvPr>
              <p14:cNvContentPartPr/>
              <p14:nvPr/>
            </p14:nvContentPartPr>
            <p14:xfrm>
              <a:off x="7889694" y="3221682"/>
              <a:ext cx="257" cy="29108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5F4261A-543F-078E-5045-161B90BAC21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80956" y="3209464"/>
                <a:ext cx="17733" cy="5354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/>
          <p:cNvSpPr/>
          <p:nvPr/>
        </p:nvSpPr>
        <p:spPr>
          <a:xfrm>
            <a:off x="2495600" y="6165305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SE: 0403/E.E4/KK.00/2022  </a:t>
            </a:r>
            <a:r>
              <a:rPr lang="en-US" dirty="0" err="1">
                <a:solidFill>
                  <a:srgbClr val="FF0000"/>
                </a:solidFill>
              </a:rPr>
              <a:t>penghapusan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usulan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jafa</a:t>
            </a:r>
            <a:r>
              <a:rPr lang="en-US" dirty="0">
                <a:solidFill>
                  <a:srgbClr val="FF0000"/>
                </a:solidFill>
              </a:rPr>
              <a:t> dg masa </a:t>
            </a:r>
            <a:r>
              <a:rPr lang="en-US" dirty="0" err="1">
                <a:solidFill>
                  <a:srgbClr val="FF0000"/>
                </a:solidFill>
              </a:rPr>
              <a:t>kerja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minimal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1641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EDBD8B-85DA-6838-451D-2F2203DD5D2D}"/>
              </a:ext>
            </a:extLst>
          </p:cNvPr>
          <p:cNvGrpSpPr/>
          <p:nvPr/>
        </p:nvGrpSpPr>
        <p:grpSpPr>
          <a:xfrm>
            <a:off x="3192781" y="2331320"/>
            <a:ext cx="5821681" cy="3383279"/>
            <a:chOff x="2214879" y="1173479"/>
            <a:chExt cx="7762241" cy="451103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E073BB1-C473-EDF8-F3F8-C1BA86B79785}"/>
                </a:ext>
              </a:extLst>
            </p:cNvPr>
            <p:cNvSpPr/>
            <p:nvPr/>
          </p:nvSpPr>
          <p:spPr>
            <a:xfrm>
              <a:off x="2214879" y="1173479"/>
              <a:ext cx="4511040" cy="4511039"/>
            </a:xfrm>
            <a:custGeom>
              <a:avLst/>
              <a:gdLst>
                <a:gd name="connsiteX0" fmla="*/ 0 w 4511040"/>
                <a:gd name="connsiteY0" fmla="*/ 2255520 h 4511039"/>
                <a:gd name="connsiteX1" fmla="*/ 2255520 w 4511040"/>
                <a:gd name="connsiteY1" fmla="*/ 0 h 4511039"/>
                <a:gd name="connsiteX2" fmla="*/ 4511040 w 4511040"/>
                <a:gd name="connsiteY2" fmla="*/ 2255520 h 4511039"/>
                <a:gd name="connsiteX3" fmla="*/ 2255520 w 4511040"/>
                <a:gd name="connsiteY3" fmla="*/ 4511040 h 4511039"/>
                <a:gd name="connsiteX4" fmla="*/ 0 w 4511040"/>
                <a:gd name="connsiteY4" fmla="*/ 2255520 h 4511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1040" h="4511039">
                  <a:moveTo>
                    <a:pt x="0" y="2255520"/>
                  </a:moveTo>
                  <a:cubicBezTo>
                    <a:pt x="0" y="1009831"/>
                    <a:pt x="1009831" y="0"/>
                    <a:pt x="2255520" y="0"/>
                  </a:cubicBezTo>
                  <a:cubicBezTo>
                    <a:pt x="3501209" y="0"/>
                    <a:pt x="4511040" y="1009831"/>
                    <a:pt x="4511040" y="2255520"/>
                  </a:cubicBezTo>
                  <a:cubicBezTo>
                    <a:pt x="4511040" y="3501209"/>
                    <a:pt x="3501209" y="4511040"/>
                    <a:pt x="2255520" y="4511040"/>
                  </a:cubicBezTo>
                  <a:cubicBezTo>
                    <a:pt x="1009831" y="4511040"/>
                    <a:pt x="0" y="3501209"/>
                    <a:pt x="0" y="2255520"/>
                  </a:cubicBez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72440" tIns="398962" rIns="960120" bIns="398961" numCol="1" spcCol="1270" anchor="ctr" anchorCtr="1">
              <a:noAutofit/>
            </a:bodyPr>
            <a:lstStyle/>
            <a:p>
              <a:pPr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b="1" dirty="0" smtClean="0"/>
                <a:t>PTN,LLDIKTI,K/L</a:t>
              </a:r>
              <a:endParaRPr lang="id-ID" sz="2250" b="1" dirty="0"/>
            </a:p>
            <a:p>
              <a:pPr marL="171450" lvl="1" indent="-171450" defTabSz="7667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725" dirty="0" err="1">
                  <a:solidFill>
                    <a:srgbClr val="0000FF"/>
                  </a:solidFill>
                </a:rPr>
                <a:t>Asisten</a:t>
              </a:r>
              <a:r>
                <a:rPr lang="en-US" sz="1725" dirty="0">
                  <a:solidFill>
                    <a:srgbClr val="0000FF"/>
                  </a:solidFill>
                </a:rPr>
                <a:t> Ahli</a:t>
              </a:r>
              <a:endParaRPr lang="id-ID" sz="1725" dirty="0">
                <a:solidFill>
                  <a:srgbClr val="0000FF"/>
                </a:solidFill>
              </a:endParaRPr>
            </a:p>
            <a:p>
              <a:pPr marL="171450" lvl="1" indent="-171450" defTabSz="7667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725" dirty="0" err="1">
                  <a:solidFill>
                    <a:srgbClr val="0000FF"/>
                  </a:solidFill>
                </a:rPr>
                <a:t>Lektor</a:t>
              </a:r>
              <a:endParaRPr lang="id-ID" sz="1725" dirty="0">
                <a:solidFill>
                  <a:srgbClr val="0000FF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55664AB-6435-1416-0FD2-BA4BA04A1818}"/>
                </a:ext>
              </a:extLst>
            </p:cNvPr>
            <p:cNvSpPr/>
            <p:nvPr/>
          </p:nvSpPr>
          <p:spPr>
            <a:xfrm>
              <a:off x="5466080" y="1173479"/>
              <a:ext cx="4511040" cy="4511039"/>
            </a:xfrm>
            <a:custGeom>
              <a:avLst/>
              <a:gdLst>
                <a:gd name="connsiteX0" fmla="*/ 0 w 4511040"/>
                <a:gd name="connsiteY0" fmla="*/ 2255520 h 4511039"/>
                <a:gd name="connsiteX1" fmla="*/ 2255520 w 4511040"/>
                <a:gd name="connsiteY1" fmla="*/ 0 h 4511039"/>
                <a:gd name="connsiteX2" fmla="*/ 4511040 w 4511040"/>
                <a:gd name="connsiteY2" fmla="*/ 2255520 h 4511039"/>
                <a:gd name="connsiteX3" fmla="*/ 2255520 w 4511040"/>
                <a:gd name="connsiteY3" fmla="*/ 4511040 h 4511039"/>
                <a:gd name="connsiteX4" fmla="*/ 0 w 4511040"/>
                <a:gd name="connsiteY4" fmla="*/ 2255520 h 4511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1040" h="4511039">
                  <a:moveTo>
                    <a:pt x="0" y="2255520"/>
                  </a:moveTo>
                  <a:cubicBezTo>
                    <a:pt x="0" y="1009831"/>
                    <a:pt x="1009831" y="0"/>
                    <a:pt x="2255520" y="0"/>
                  </a:cubicBezTo>
                  <a:cubicBezTo>
                    <a:pt x="3501209" y="0"/>
                    <a:pt x="4511040" y="1009831"/>
                    <a:pt x="4511040" y="2255520"/>
                  </a:cubicBezTo>
                  <a:cubicBezTo>
                    <a:pt x="4511040" y="3501209"/>
                    <a:pt x="3501209" y="4511040"/>
                    <a:pt x="2255520" y="4511040"/>
                  </a:cubicBezTo>
                  <a:cubicBezTo>
                    <a:pt x="1009831" y="4511040"/>
                    <a:pt x="0" y="3501209"/>
                    <a:pt x="0" y="2255520"/>
                  </a:cubicBez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960120" tIns="398962" rIns="472440" bIns="398961" numCol="1" spcCol="1270" anchor="ctr" anchorCtr="1">
              <a:noAutofit/>
            </a:bodyPr>
            <a:lstStyle/>
            <a:p>
              <a:pPr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50" b="1" dirty="0"/>
                <a:t>DIKTIRISTEK</a:t>
              </a:r>
              <a:endParaRPr lang="id-ID" sz="2250" b="1" dirty="0"/>
            </a:p>
            <a:p>
              <a:pPr marL="171450" lvl="1" indent="-171450" defTabSz="7667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725" dirty="0" err="1"/>
                <a:t>Profesor</a:t>
              </a:r>
              <a:endParaRPr lang="id-ID" sz="1725" dirty="0"/>
            </a:p>
            <a:p>
              <a:pPr marL="171450" lvl="1" indent="-171450" defTabSz="7667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id-ID" sz="1725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83F87B-7F2F-C9A3-FF11-3511C92C7E13}"/>
              </a:ext>
            </a:extLst>
          </p:cNvPr>
          <p:cNvSpPr txBox="1"/>
          <p:nvPr/>
        </p:nvSpPr>
        <p:spPr>
          <a:xfrm>
            <a:off x="5737861" y="3935964"/>
            <a:ext cx="77723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FF00"/>
                </a:solidFill>
              </a:rPr>
              <a:t>Lektor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err="1">
                <a:solidFill>
                  <a:srgbClr val="FFFF00"/>
                </a:solidFill>
              </a:rPr>
              <a:t>Kepala</a:t>
            </a:r>
            <a:endParaRPr lang="id-ID" sz="16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8468A-DE5A-7910-9F02-20F5066C2014}"/>
              </a:ext>
            </a:extLst>
          </p:cNvPr>
          <p:cNvSpPr txBox="1"/>
          <p:nvPr/>
        </p:nvSpPr>
        <p:spPr>
          <a:xfrm>
            <a:off x="5676899" y="3193868"/>
            <a:ext cx="89916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Tim PAK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Nasional</a:t>
            </a:r>
            <a:endParaRPr lang="id-ID" sz="1600" dirty="0">
              <a:solidFill>
                <a:srgbClr val="FFFF00"/>
              </a:solidFill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8BBDE642-900B-CBBB-BAF1-8E365F392733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rot="5400000" flipH="1" flipV="1">
            <a:off x="5362211" y="2030096"/>
            <a:ext cx="1928040" cy="399505"/>
          </a:xfrm>
          <a:prstGeom prst="bentConnector2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493A6B-C5E5-C054-091C-363C4801CC11}"/>
              </a:ext>
            </a:extLst>
          </p:cNvPr>
          <p:cNvSpPr txBox="1"/>
          <p:nvPr/>
        </p:nvSpPr>
        <p:spPr>
          <a:xfrm>
            <a:off x="6525984" y="804163"/>
            <a:ext cx="3619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Tim </a:t>
            </a:r>
            <a:r>
              <a:rPr lang="en-US" dirty="0" err="1">
                <a:solidFill>
                  <a:srgbClr val="FFFF00"/>
                </a:solidFill>
                <a:highlight>
                  <a:srgbClr val="000000"/>
                </a:highlight>
              </a:rPr>
              <a:t>Penilai</a:t>
            </a:r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 PAK Nasional </a:t>
            </a:r>
            <a:r>
              <a:rPr lang="en-US" dirty="0" err="1"/>
              <a:t>adalah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lulus </a:t>
            </a:r>
            <a:r>
              <a:rPr lang="en-US" dirty="0" err="1"/>
              <a:t>Bimtek</a:t>
            </a:r>
            <a:r>
              <a:rPr lang="en-US" dirty="0"/>
              <a:t> dan di SK-</a:t>
            </a:r>
            <a:r>
              <a:rPr lang="en-US" dirty="0" err="1"/>
              <a:t>kan</a:t>
            </a:r>
            <a:r>
              <a:rPr lang="en-US" dirty="0"/>
              <a:t> oleh </a:t>
            </a:r>
            <a:r>
              <a:rPr lang="en-US" dirty="0" err="1"/>
              <a:t>Ditjen</a:t>
            </a:r>
            <a:r>
              <a:rPr lang="en-US" dirty="0"/>
              <a:t> </a:t>
            </a:r>
            <a:r>
              <a:rPr lang="en-US" dirty="0" err="1"/>
              <a:t>Diktiristek</a:t>
            </a:r>
            <a:endParaRPr lang="id-ID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DACD34B-E46E-EAF4-4975-E37532852C4F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970521" y="3351087"/>
            <a:ext cx="2453913" cy="657867"/>
          </a:xfrm>
          <a:prstGeom prst="bentConnector2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D2C8AEB-5EE6-32B5-D71D-DB56C30D1619}"/>
              </a:ext>
            </a:extLst>
          </p:cNvPr>
          <p:cNvSpPr txBox="1"/>
          <p:nvPr/>
        </p:nvSpPr>
        <p:spPr>
          <a:xfrm>
            <a:off x="8857165" y="2027648"/>
            <a:ext cx="313453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highlight>
                  <a:srgbClr val="000000"/>
                </a:highlight>
              </a:rPr>
              <a:t>Penilaian</a:t>
            </a:r>
            <a:r>
              <a:rPr lang="en-US" sz="2000" dirty="0">
                <a:solidFill>
                  <a:srgbClr val="FFFF00"/>
                </a:solidFill>
                <a:highlight>
                  <a:srgbClr val="000000"/>
                </a:highlight>
              </a:rPr>
              <a:t> </a:t>
            </a:r>
            <a:r>
              <a:rPr lang="en-US" sz="2000" dirty="0" err="1">
                <a:solidFill>
                  <a:srgbClr val="FFFF00"/>
                </a:solidFill>
                <a:highlight>
                  <a:srgbClr val="000000"/>
                </a:highlight>
              </a:rPr>
              <a:t>Profesor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dilaksanakan</a:t>
            </a:r>
            <a:r>
              <a:rPr lang="en-US" sz="2000" dirty="0"/>
              <a:t> oleh </a:t>
            </a:r>
            <a:r>
              <a:rPr lang="en-US" sz="2000" dirty="0" err="1"/>
              <a:t>Diktiristek</a:t>
            </a:r>
            <a:r>
              <a:rPr lang="en-US" sz="2000" dirty="0"/>
              <a:t> yang </a:t>
            </a:r>
            <a:r>
              <a:rPr lang="en-US" sz="2000" dirty="0" err="1"/>
              <a:t>dinilai</a:t>
            </a:r>
            <a:r>
              <a:rPr lang="en-US" sz="2000" dirty="0"/>
              <a:t> oleh Tim </a:t>
            </a:r>
            <a:r>
              <a:rPr lang="en-US" sz="2000" dirty="0" err="1"/>
              <a:t>Penilai</a:t>
            </a:r>
            <a:r>
              <a:rPr lang="en-US" sz="2000" dirty="0"/>
              <a:t> PAK Nasional</a:t>
            </a:r>
            <a:endParaRPr lang="id-ID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979496-1ACB-6598-DA91-95C81103135D}"/>
              </a:ext>
            </a:extLst>
          </p:cNvPr>
          <p:cNvSpPr txBox="1"/>
          <p:nvPr/>
        </p:nvSpPr>
        <p:spPr>
          <a:xfrm>
            <a:off x="174171" y="2075603"/>
            <a:ext cx="361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AA – L </a:t>
            </a:r>
            <a:r>
              <a:rPr lang="en-US" dirty="0"/>
              <a:t>di </a:t>
            </a:r>
            <a:r>
              <a:rPr lang="en-US" dirty="0" err="1"/>
              <a:t>lasanakan</a:t>
            </a:r>
            <a:r>
              <a:rPr lang="en-US" dirty="0"/>
              <a:t> di </a:t>
            </a:r>
            <a:r>
              <a:rPr lang="en-US" dirty="0" err="1"/>
              <a:t>Perguruan</a:t>
            </a:r>
            <a:r>
              <a:rPr lang="en-US" dirty="0"/>
              <a:t> Tinggi yang </a:t>
            </a:r>
            <a:r>
              <a:rPr lang="en-US" dirty="0" err="1"/>
              <a:t>dinilai</a:t>
            </a:r>
            <a:r>
              <a:rPr lang="en-US" dirty="0"/>
              <a:t> oleh Tim </a:t>
            </a:r>
            <a:r>
              <a:rPr lang="en-US" dirty="0" err="1"/>
              <a:t>Penilai</a:t>
            </a:r>
            <a:r>
              <a:rPr lang="en-US" dirty="0"/>
              <a:t> PAK Internal PTN,LLDIKTI,K/L</a:t>
            </a:r>
            <a:endParaRPr lang="id-ID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58053C-632A-0065-1406-ADB0C6243790}"/>
              </a:ext>
            </a:extLst>
          </p:cNvPr>
          <p:cNvSpPr txBox="1"/>
          <p:nvPr/>
        </p:nvSpPr>
        <p:spPr>
          <a:xfrm>
            <a:off x="754380" y="4877092"/>
            <a:ext cx="276415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  <a:highlight>
                  <a:srgbClr val="000000"/>
                </a:highlight>
              </a:rPr>
              <a:t>Lektor</a:t>
            </a:r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rgbClr val="FFFF00"/>
                </a:solidFill>
                <a:highlight>
                  <a:srgbClr val="000000"/>
                </a:highlight>
              </a:rPr>
              <a:t>Kepala</a:t>
            </a:r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dilaksanakan</a:t>
            </a:r>
            <a:r>
              <a:rPr lang="en-US" dirty="0"/>
              <a:t> oleh PTN,LLDIKTI,K/L yang </a:t>
            </a:r>
            <a:br>
              <a:rPr lang="en-US" dirty="0"/>
            </a:br>
            <a:r>
              <a:rPr lang="en-US" dirty="0" err="1"/>
              <a:t>dinilai</a:t>
            </a:r>
            <a:r>
              <a:rPr lang="en-US" dirty="0"/>
              <a:t> oleh Tim </a:t>
            </a:r>
            <a:r>
              <a:rPr lang="en-US" dirty="0" err="1"/>
              <a:t>Penilai</a:t>
            </a:r>
            <a:r>
              <a:rPr lang="en-US" dirty="0"/>
              <a:t> PAK Nasional</a:t>
            </a:r>
            <a:endParaRPr lang="id-ID" dirty="0"/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DA919647-2AD4-F6B0-D22B-816CCC65BE9D}"/>
              </a:ext>
            </a:extLst>
          </p:cNvPr>
          <p:cNvCxnSpPr>
            <a:cxnSpLocks/>
            <a:stCxn id="8" idx="2"/>
            <a:endCxn id="44" idx="3"/>
          </p:cNvCxnSpPr>
          <p:nvPr/>
        </p:nvCxnSpPr>
        <p:spPr>
          <a:xfrm rot="5400000">
            <a:off x="4275000" y="3764274"/>
            <a:ext cx="1095017" cy="2607947"/>
          </a:xfrm>
          <a:prstGeom prst="bentConnector2">
            <a:avLst/>
          </a:prstGeom>
          <a:ln w="12700">
            <a:solidFill>
              <a:schemeClr val="tx1">
                <a:lumMod val="9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1E426288-F72C-0CB9-89F2-82001DA38E77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2377554" y="2880461"/>
            <a:ext cx="903629" cy="1694570"/>
          </a:xfrm>
          <a:prstGeom prst="bentConnector2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6D09023-5B7D-991F-BE3D-AC4780FB9D2E}"/>
              </a:ext>
            </a:extLst>
          </p:cNvPr>
          <p:cNvSpPr txBox="1"/>
          <p:nvPr/>
        </p:nvSpPr>
        <p:spPr>
          <a:xfrm>
            <a:off x="6313169" y="4353891"/>
            <a:ext cx="2337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000FF"/>
                </a:solidFill>
              </a:rPr>
              <a:t>Sistem</a:t>
            </a:r>
            <a:r>
              <a:rPr lang="en-US" sz="1400" dirty="0">
                <a:solidFill>
                  <a:srgbClr val="0000FF"/>
                </a:solidFill>
              </a:rPr>
              <a:t> PAK :</a:t>
            </a:r>
          </a:p>
          <a:p>
            <a:pPr algn="ctr"/>
            <a:r>
              <a:rPr lang="id-ID" sz="1400" dirty="0">
                <a:solidFill>
                  <a:srgbClr val="0000FF"/>
                </a:solidFill>
              </a:rPr>
              <a:t>https://pak.kemdikbud.go.id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8245A69-CA17-D153-9715-5AC964FF07BB}"/>
              </a:ext>
            </a:extLst>
          </p:cNvPr>
          <p:cNvSpPr txBox="1"/>
          <p:nvPr/>
        </p:nvSpPr>
        <p:spPr>
          <a:xfrm>
            <a:off x="8999222" y="4179562"/>
            <a:ext cx="31927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Sistem</a:t>
            </a:r>
            <a:r>
              <a:rPr lang="en-US" sz="1600" dirty="0"/>
              <a:t> PAK yang </a:t>
            </a:r>
            <a:r>
              <a:rPr lang="en-US" sz="1600" dirty="0" err="1"/>
              <a:t>sudah</a:t>
            </a:r>
            <a:r>
              <a:rPr lang="en-US" sz="1600" dirty="0"/>
              <a:t> </a:t>
            </a:r>
            <a:r>
              <a:rPr lang="en-US" sz="1600" dirty="0" err="1"/>
              <a:t>teritegrasi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FF00"/>
                </a:solidFill>
                <a:highlight>
                  <a:srgbClr val="000000"/>
                </a:highlight>
              </a:rPr>
              <a:t>SINTA Versi-3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/>
              <a:t>dan </a:t>
            </a:r>
            <a:r>
              <a:rPr lang="en-US" sz="1600" dirty="0">
                <a:solidFill>
                  <a:srgbClr val="FFFF00"/>
                </a:solidFill>
                <a:highlight>
                  <a:srgbClr val="000000"/>
                </a:highlight>
              </a:rPr>
              <a:t>Anjani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memastikan</a:t>
            </a:r>
            <a:r>
              <a:rPr lang="en-US" sz="1600" dirty="0"/>
              <a:t>:</a:t>
            </a:r>
          </a:p>
          <a:p>
            <a:pPr marL="128588" indent="-128588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</a:rPr>
              <a:t>Relevansi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kompetensi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dosen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dengan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substansi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karya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ilmiah</a:t>
            </a:r>
            <a:r>
              <a:rPr lang="en-US" sz="1600" dirty="0">
                <a:solidFill>
                  <a:srgbClr val="002060"/>
                </a:solidFill>
              </a:rPr>
              <a:t>.</a:t>
            </a:r>
          </a:p>
          <a:p>
            <a:pPr marL="128588" indent="-128588">
              <a:buFontTx/>
              <a:buChar char="-"/>
            </a:pPr>
            <a:r>
              <a:rPr lang="en-US" sz="1600" dirty="0" err="1"/>
              <a:t>Kesesuaian</a:t>
            </a:r>
            <a:r>
              <a:rPr lang="en-US" sz="1600" dirty="0"/>
              <a:t> </a:t>
            </a:r>
            <a:r>
              <a:rPr lang="en-US" sz="1600" dirty="0" err="1"/>
              <a:t>antara</a:t>
            </a:r>
            <a:r>
              <a:rPr lang="en-US" sz="1600" dirty="0"/>
              <a:t> </a:t>
            </a:r>
            <a:r>
              <a:rPr lang="en-US" sz="1600" dirty="0" err="1"/>
              <a:t>lingkup</a:t>
            </a:r>
            <a:r>
              <a:rPr lang="en-US" sz="1600" dirty="0"/>
              <a:t>/</a:t>
            </a:r>
            <a:r>
              <a:rPr lang="en-US" sz="1600" dirty="0" err="1"/>
              <a:t>subyek</a:t>
            </a:r>
            <a:r>
              <a:rPr lang="en-US" sz="1600" dirty="0"/>
              <a:t> area </a:t>
            </a:r>
            <a:r>
              <a:rPr lang="en-US" sz="1600" dirty="0" err="1"/>
              <a:t>jurnal</a:t>
            </a:r>
            <a:r>
              <a:rPr lang="en-US" sz="1600" dirty="0"/>
              <a:t> 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karya</a:t>
            </a:r>
            <a:r>
              <a:rPr lang="en-US" sz="1600" dirty="0"/>
              <a:t> </a:t>
            </a:r>
            <a:r>
              <a:rPr lang="en-US" sz="1600" dirty="0" err="1"/>
              <a:t>ilmiah</a:t>
            </a:r>
            <a:r>
              <a:rPr lang="en-US" sz="1600" dirty="0"/>
              <a:t> yang </a:t>
            </a:r>
            <a:r>
              <a:rPr lang="en-US" sz="1600" dirty="0" err="1"/>
              <a:t>diusulkan</a:t>
            </a:r>
            <a:r>
              <a:rPr lang="en-US" sz="1600" dirty="0"/>
              <a:t>.</a:t>
            </a:r>
          </a:p>
          <a:p>
            <a:pPr marL="128588" indent="-128588">
              <a:buFontTx/>
              <a:buChar char="-"/>
            </a:pPr>
            <a:r>
              <a:rPr lang="sv-SE" sz="1600" dirty="0">
                <a:solidFill>
                  <a:srgbClr val="C00000"/>
                </a:solidFill>
              </a:rPr>
              <a:t>kepastian tidak ada pelanggaran integritas akademik.</a:t>
            </a:r>
          </a:p>
        </p:txBody>
      </p: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9036B6FF-EF98-5A0B-DFC3-F4234BB0CE16}"/>
              </a:ext>
            </a:extLst>
          </p:cNvPr>
          <p:cNvCxnSpPr>
            <a:cxnSpLocks/>
            <a:stCxn id="81" idx="2"/>
            <a:endCxn id="83" idx="1"/>
          </p:cNvCxnSpPr>
          <p:nvPr/>
        </p:nvCxnSpPr>
        <p:spPr>
          <a:xfrm rot="16200000" flipH="1">
            <a:off x="7950811" y="4408424"/>
            <a:ext cx="579724" cy="1517097"/>
          </a:xfrm>
          <a:prstGeom prst="bentConnector2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9BB664E9-83B0-44AC-9425-BBE1446B7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3" y="29606"/>
            <a:ext cx="5817515" cy="1157841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KEBIJAKAN BARU PENILAIAN ANGKA KREDIT DOSEN TAHUN 2022</a:t>
            </a:r>
          </a:p>
        </p:txBody>
      </p:sp>
    </p:spTree>
    <p:extLst>
      <p:ext uri="{BB962C8B-B14F-4D97-AF65-F5344CB8AC3E}">
        <p14:creationId xmlns:p14="http://schemas.microsoft.com/office/powerpoint/2010/main" val="36398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/>
      <p:bldP spid="21" grpId="0"/>
      <p:bldP spid="36" grpId="0"/>
      <p:bldP spid="44" grpId="0"/>
      <p:bldP spid="81" grpId="0"/>
      <p:bldP spid="83" grpId="0"/>
      <p:bldP spid="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9099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KEBIJAKAN PENILAIAN AK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69" y="1262744"/>
            <a:ext cx="11704320" cy="48634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Tim PAK </a:t>
            </a:r>
            <a:r>
              <a:rPr lang="en-US" dirty="0" err="1" smtClean="0"/>
              <a:t>lakukan</a:t>
            </a:r>
            <a:r>
              <a:rPr lang="en-US" dirty="0" smtClean="0"/>
              <a:t> </a:t>
            </a:r>
            <a:r>
              <a:rPr lang="en-US" dirty="0" err="1" smtClean="0"/>
              <a:t>evaluasi</a:t>
            </a:r>
            <a:r>
              <a:rPr lang="en-US" dirty="0" smtClean="0"/>
              <a:t> </a:t>
            </a:r>
            <a:r>
              <a:rPr lang="en-US" dirty="0" err="1" smtClean="0"/>
              <a:t>kesesuaian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kualifikasi</a:t>
            </a:r>
            <a:r>
              <a:rPr lang="en-US" dirty="0" smtClean="0"/>
              <a:t> </a:t>
            </a:r>
            <a:r>
              <a:rPr lang="en-US" dirty="0" err="1" smtClean="0"/>
              <a:t>akademik</a:t>
            </a:r>
            <a:r>
              <a:rPr lang="en-US" dirty="0" smtClean="0"/>
              <a:t>, </a:t>
            </a:r>
            <a:r>
              <a:rPr lang="en-US" dirty="0" err="1" smtClean="0"/>
              <a:t>penugasan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bid. </a:t>
            </a:r>
            <a:r>
              <a:rPr lang="en-US" dirty="0" err="1" smtClean="0"/>
              <a:t>Ilmu</a:t>
            </a:r>
            <a:r>
              <a:rPr lang="en-US" dirty="0" smtClean="0"/>
              <a:t> yang </a:t>
            </a:r>
            <a:r>
              <a:rPr lang="en-US" dirty="0" err="1" smtClean="0"/>
              <a:t>diusulkan</a:t>
            </a:r>
            <a:endParaRPr lang="en-US" dirty="0" smtClean="0"/>
          </a:p>
          <a:p>
            <a:r>
              <a:rPr lang="en-US" dirty="0" err="1" smtClean="0"/>
              <a:t>Karya</a:t>
            </a:r>
            <a:r>
              <a:rPr lang="en-US" dirty="0" smtClean="0"/>
              <a:t> </a:t>
            </a:r>
            <a:r>
              <a:rPr lang="en-US" dirty="0" err="1" smtClean="0"/>
              <a:t>ilmiah</a:t>
            </a:r>
            <a:r>
              <a:rPr lang="en-US" dirty="0" smtClean="0"/>
              <a:t> </a:t>
            </a:r>
            <a:r>
              <a:rPr lang="en-US" dirty="0" err="1" smtClean="0"/>
              <a:t>untk</a:t>
            </a:r>
            <a:r>
              <a:rPr lang="en-US" dirty="0" smtClean="0"/>
              <a:t> </a:t>
            </a:r>
            <a:r>
              <a:rPr lang="en-US" dirty="0" err="1" smtClean="0"/>
              <a:t>pemenuhan</a:t>
            </a:r>
            <a:r>
              <a:rPr lang="en-US" dirty="0" smtClean="0"/>
              <a:t> </a:t>
            </a:r>
            <a:r>
              <a:rPr lang="en-US" dirty="0" err="1" smtClean="0"/>
              <a:t>syarat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LK </a:t>
            </a:r>
            <a:r>
              <a:rPr lang="en-US" dirty="0" err="1" smtClean="0"/>
              <a:t>atau</a:t>
            </a:r>
            <a:r>
              <a:rPr lang="en-US" dirty="0" smtClean="0"/>
              <a:t> GB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jurnal</a:t>
            </a:r>
            <a:r>
              <a:rPr lang="en-US" dirty="0" smtClean="0"/>
              <a:t> </a:t>
            </a:r>
            <a:r>
              <a:rPr lang="en-US" dirty="0" err="1" smtClean="0"/>
              <a:t>internas</a:t>
            </a:r>
            <a:r>
              <a:rPr lang="en-US" dirty="0" smtClean="0"/>
              <a:t> </a:t>
            </a:r>
            <a:r>
              <a:rPr lang="en-US" dirty="0" err="1" smtClean="0"/>
              <a:t>bereputasi</a:t>
            </a:r>
            <a:r>
              <a:rPr lang="en-US" dirty="0" smtClean="0"/>
              <a:t>/</a:t>
            </a:r>
            <a:r>
              <a:rPr lang="en-US" dirty="0" err="1" smtClean="0"/>
              <a:t>jurnal</a:t>
            </a:r>
            <a:r>
              <a:rPr lang="en-US" dirty="0" smtClean="0"/>
              <a:t> </a:t>
            </a:r>
            <a:r>
              <a:rPr lang="en-US" dirty="0" err="1" smtClean="0"/>
              <a:t>internas</a:t>
            </a:r>
            <a:r>
              <a:rPr lang="en-US" dirty="0" smtClean="0"/>
              <a:t>/</a:t>
            </a:r>
            <a:r>
              <a:rPr lang="en-US" dirty="0" err="1" smtClean="0"/>
              <a:t>jurnal</a:t>
            </a:r>
            <a:r>
              <a:rPr lang="en-US" dirty="0" smtClean="0"/>
              <a:t> </a:t>
            </a:r>
            <a:r>
              <a:rPr lang="en-US" dirty="0" err="1" smtClean="0"/>
              <a:t>nasional</a:t>
            </a:r>
            <a:r>
              <a:rPr lang="en-US" dirty="0" smtClean="0"/>
              <a:t> </a:t>
            </a:r>
            <a:r>
              <a:rPr lang="en-US" dirty="0" err="1" smtClean="0"/>
              <a:t>yg</a:t>
            </a:r>
            <a:r>
              <a:rPr lang="en-US" dirty="0" smtClean="0"/>
              <a:t> </a:t>
            </a:r>
            <a:r>
              <a:rPr lang="en-US" dirty="0" err="1" smtClean="0"/>
              <a:t>terdaftar</a:t>
            </a:r>
            <a:r>
              <a:rPr lang="en-US" dirty="0" smtClean="0"/>
              <a:t> </a:t>
            </a:r>
            <a:r>
              <a:rPr lang="en-US" dirty="0" err="1" smtClean="0"/>
              <a:t>pd</a:t>
            </a:r>
            <a:r>
              <a:rPr lang="en-US" dirty="0" smtClean="0"/>
              <a:t> </a:t>
            </a:r>
            <a:r>
              <a:rPr lang="en-US" dirty="0" err="1" smtClean="0"/>
              <a:t>laman</a:t>
            </a:r>
            <a:r>
              <a:rPr lang="en-US" dirty="0" smtClean="0"/>
              <a:t> sinta3 (</a:t>
            </a:r>
            <a:r>
              <a:rPr lang="en-US" i="1" dirty="0" smtClean="0">
                <a:solidFill>
                  <a:srgbClr val="0000FF"/>
                </a:solidFill>
              </a:rPr>
              <a:t>sinta.kemendikbud.go.id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lvl="0"/>
            <a:r>
              <a:rPr lang="en-US" dirty="0" err="1">
                <a:solidFill>
                  <a:srgbClr val="FF0000"/>
                </a:solidFill>
              </a:rPr>
              <a:t>Kebijakan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penilaian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jafung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LK </a:t>
            </a:r>
            <a:r>
              <a:rPr lang="en-US" dirty="0" smtClean="0"/>
              <a:t>: </a:t>
            </a:r>
            <a:endParaRPr lang="en-US" dirty="0"/>
          </a:p>
          <a:p>
            <a:pPr lvl="0"/>
            <a:r>
              <a:rPr lang="en-US" dirty="0" err="1"/>
              <a:t>Usulan</a:t>
            </a:r>
            <a:r>
              <a:rPr lang="en-ID" dirty="0"/>
              <a:t> </a:t>
            </a:r>
            <a:r>
              <a:rPr lang="en-ID" dirty="0" err="1"/>
              <a:t>kenaikan</a:t>
            </a:r>
            <a:r>
              <a:rPr lang="en-ID" dirty="0"/>
              <a:t> </a:t>
            </a:r>
            <a:r>
              <a:rPr lang="en-ID" dirty="0" err="1" smtClean="0"/>
              <a:t>Jafung</a:t>
            </a:r>
            <a:r>
              <a:rPr lang="en-ID" dirty="0" smtClean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smtClean="0"/>
              <a:t>LK </a:t>
            </a:r>
            <a:r>
              <a:rPr lang="en-ID" dirty="0" err="1"/>
              <a:t>dinilai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1 orang Tim PAK </a:t>
            </a:r>
            <a:r>
              <a:rPr lang="en-ID" dirty="0" err="1"/>
              <a:t>Nasional</a:t>
            </a:r>
            <a:endParaRPr lang="en-US" dirty="0"/>
          </a:p>
          <a:p>
            <a:pPr lvl="0"/>
            <a:r>
              <a:rPr lang="en-US" dirty="0"/>
              <a:t>Tim </a:t>
            </a:r>
            <a:r>
              <a:rPr lang="en-US" dirty="0" err="1"/>
              <a:t>penilai</a:t>
            </a:r>
            <a:r>
              <a:rPr lang="en-US" dirty="0"/>
              <a:t> </a:t>
            </a:r>
            <a:r>
              <a:rPr lang="en-US" dirty="0" err="1" smtClean="0"/>
              <a:t>tsb</a:t>
            </a:r>
            <a:r>
              <a:rPr lang="en-US" dirty="0" smtClean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 smtClean="0"/>
              <a:t>dpt</a:t>
            </a:r>
            <a:r>
              <a:rPr lang="en-US" dirty="0" smtClean="0"/>
              <a:t> </a:t>
            </a:r>
            <a:r>
              <a:rPr lang="en-US" dirty="0" err="1"/>
              <a:t>rekomendasi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Dikti</a:t>
            </a:r>
            <a:r>
              <a:rPr lang="en-US" dirty="0"/>
              <a:t> Jakarta </a:t>
            </a:r>
            <a:r>
              <a:rPr lang="en-US" dirty="0" smtClean="0"/>
              <a:t>(lulus </a:t>
            </a:r>
            <a:r>
              <a:rPr lang="en-US" dirty="0" err="1" smtClean="0"/>
              <a:t>bintek</a:t>
            </a:r>
            <a:r>
              <a:rPr lang="en-US" dirty="0" smtClean="0"/>
              <a:t> </a:t>
            </a:r>
            <a:r>
              <a:rPr lang="en-US" dirty="0" err="1"/>
              <a:t>sbg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).</a:t>
            </a:r>
          </a:p>
          <a:p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usulan</a:t>
            </a:r>
            <a:r>
              <a:rPr lang="en-US" dirty="0"/>
              <a:t> </a:t>
            </a:r>
            <a:r>
              <a:rPr lang="en-US" dirty="0" err="1"/>
              <a:t>jafung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LK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dinilai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tahap</a:t>
            </a:r>
            <a:r>
              <a:rPr lang="en-US" dirty="0"/>
              <a:t>/</a:t>
            </a:r>
            <a:r>
              <a:rPr lang="en-US" dirty="0" err="1"/>
              <a:t>satu</a:t>
            </a:r>
            <a:r>
              <a:rPr lang="en-US" dirty="0"/>
              <a:t> kali </a:t>
            </a:r>
            <a:r>
              <a:rPr lang="en-US" dirty="0" err="1"/>
              <a:t>saja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9431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Penilaian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jafung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Pofesor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8943"/>
            <a:ext cx="10972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Usulan</a:t>
            </a:r>
            <a:r>
              <a:rPr lang="en-US" dirty="0" smtClean="0"/>
              <a:t> </a:t>
            </a:r>
            <a:r>
              <a:rPr lang="en-ID" dirty="0" err="1"/>
              <a:t>d</a:t>
            </a:r>
            <a:r>
              <a:rPr lang="en-ID" dirty="0" err="1" smtClean="0"/>
              <a:t>inilai</a:t>
            </a:r>
            <a:r>
              <a:rPr lang="en-ID" dirty="0" smtClean="0"/>
              <a:t> </a:t>
            </a:r>
            <a:r>
              <a:rPr lang="en-ID" dirty="0" err="1"/>
              <a:t>oleh</a:t>
            </a:r>
            <a:r>
              <a:rPr lang="en-ID" dirty="0"/>
              <a:t> 2 orang </a:t>
            </a:r>
            <a:r>
              <a:rPr lang="en-ID" dirty="0" err="1"/>
              <a:t>tim</a:t>
            </a:r>
            <a:r>
              <a:rPr lang="en-ID" dirty="0"/>
              <a:t> </a:t>
            </a:r>
            <a:r>
              <a:rPr lang="en-ID" dirty="0" err="1" smtClean="0"/>
              <a:t>penilai</a:t>
            </a:r>
            <a:r>
              <a:rPr lang="en-ID" dirty="0" smtClean="0"/>
              <a:t>, </a:t>
            </a:r>
            <a:r>
              <a:rPr lang="en-ID" dirty="0" err="1"/>
              <a:t>yakni</a:t>
            </a:r>
            <a:r>
              <a:rPr lang="en-ID" dirty="0"/>
              <a:t> 1 orang Tim PAK </a:t>
            </a:r>
            <a:r>
              <a:rPr lang="en-ID" dirty="0" err="1"/>
              <a:t>Nasional</a:t>
            </a:r>
            <a:r>
              <a:rPr lang="en-ID" dirty="0"/>
              <a:t> </a:t>
            </a:r>
            <a:r>
              <a:rPr lang="en-ID" dirty="0" err="1" smtClean="0"/>
              <a:t>dari</a:t>
            </a:r>
            <a:r>
              <a:rPr lang="en-ID" dirty="0" smtClean="0"/>
              <a:t> LLDIKTI7 </a:t>
            </a:r>
            <a:r>
              <a:rPr lang="en-ID" dirty="0" err="1"/>
              <a:t>dan</a:t>
            </a:r>
            <a:r>
              <a:rPr lang="en-ID" dirty="0"/>
              <a:t> 1 orang </a:t>
            </a:r>
            <a:r>
              <a:rPr lang="en-ID" dirty="0" err="1"/>
              <a:t>Penilai</a:t>
            </a:r>
            <a:r>
              <a:rPr lang="en-ID" dirty="0"/>
              <a:t> yang </a:t>
            </a:r>
            <a:r>
              <a:rPr lang="en-ID" dirty="0" err="1"/>
              <a:t>ditugaskan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Diktiristek</a:t>
            </a:r>
            <a:r>
              <a:rPr lang="en-ID" dirty="0"/>
              <a:t> (</a:t>
            </a:r>
            <a:r>
              <a:rPr lang="en-ID" dirty="0" err="1"/>
              <a:t>dinilai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pararel</a:t>
            </a:r>
            <a:r>
              <a:rPr lang="en-ID" dirty="0" smtClean="0"/>
              <a:t>);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ID" dirty="0" err="1"/>
              <a:t>Usulan</a:t>
            </a:r>
            <a:r>
              <a:rPr lang="en-ID" dirty="0"/>
              <a:t> </a:t>
            </a:r>
            <a:r>
              <a:rPr lang="en-ID" dirty="0" err="1"/>
              <a:t>Lektor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Profesor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diinputkan</a:t>
            </a:r>
            <a:r>
              <a:rPr lang="en-ID" dirty="0"/>
              <a:t> di </a:t>
            </a:r>
            <a:r>
              <a:rPr lang="en-ID" dirty="0" err="1"/>
              <a:t>laman</a:t>
            </a:r>
            <a:r>
              <a:rPr lang="en-ID" dirty="0"/>
              <a:t> </a:t>
            </a:r>
            <a:r>
              <a:rPr lang="en-ID" i="1" dirty="0">
                <a:solidFill>
                  <a:srgbClr val="0000FF"/>
                </a:solidFill>
              </a:rPr>
              <a:t>pak.kemdikbud.go.id</a:t>
            </a:r>
            <a:r>
              <a:rPr lang="en-ID" dirty="0"/>
              <a:t> (SILADIKTI </a:t>
            </a:r>
            <a:r>
              <a:rPr lang="en-ID" dirty="0" err="1"/>
              <a:t>melampirkan</a:t>
            </a:r>
            <a:r>
              <a:rPr lang="en-ID" dirty="0"/>
              <a:t> </a:t>
            </a:r>
            <a:r>
              <a:rPr lang="en-ID" dirty="0" err="1"/>
              <a:t>dokumen</a:t>
            </a:r>
            <a:r>
              <a:rPr lang="en-ID" dirty="0"/>
              <a:t> </a:t>
            </a:r>
            <a:r>
              <a:rPr lang="en-ID" dirty="0" err="1"/>
              <a:t>persyaratan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bukti</a:t>
            </a:r>
            <a:r>
              <a:rPr lang="en-ID" dirty="0"/>
              <a:t> input </a:t>
            </a:r>
            <a:r>
              <a:rPr lang="en-ID" dirty="0" err="1"/>
              <a:t>usulan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pusat</a:t>
            </a:r>
            <a:r>
              <a:rPr lang="en-ID" dirty="0"/>
              <a:t>)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 smtClean="0"/>
              <a:t>usulan</a:t>
            </a:r>
            <a:r>
              <a:rPr lang="en-US" dirty="0" smtClean="0"/>
              <a:t> </a:t>
            </a:r>
            <a:r>
              <a:rPr lang="en-US" dirty="0" err="1"/>
              <a:t>ke</a:t>
            </a:r>
            <a:r>
              <a:rPr lang="en-US" dirty="0"/>
              <a:t> LK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smtClean="0"/>
              <a:t>Prof/GB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</a:t>
            </a:r>
            <a:r>
              <a:rPr lang="en-US" dirty="0" err="1"/>
              <a:t>verifikasi</a:t>
            </a:r>
            <a:r>
              <a:rPr lang="en-US" dirty="0"/>
              <a:t> di LLdikti7. </a:t>
            </a:r>
            <a:r>
              <a:rPr lang="en-US" dirty="0" err="1"/>
              <a:t>Kebijakan</a:t>
            </a:r>
            <a:r>
              <a:rPr lang="en-US" dirty="0"/>
              <a:t> </a:t>
            </a:r>
            <a:r>
              <a:rPr lang="en-US" dirty="0" err="1"/>
              <a:t>verifikasi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Tim Pak </a:t>
            </a:r>
            <a:r>
              <a:rPr lang="en-US" dirty="0" err="1"/>
              <a:t>diserahkan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 </a:t>
            </a:r>
            <a:r>
              <a:rPr lang="en-US" dirty="0" smtClean="0"/>
              <a:t>PT (</a:t>
            </a:r>
            <a:r>
              <a:rPr lang="en-US" dirty="0" err="1" smtClean="0"/>
              <a:t>Nanti</a:t>
            </a:r>
            <a:r>
              <a:rPr lang="en-US" dirty="0" smtClean="0"/>
              <a:t> PT </a:t>
            </a:r>
            <a:r>
              <a:rPr lang="en-US" dirty="0" err="1" smtClean="0"/>
              <a:t>hrs</a:t>
            </a:r>
            <a:r>
              <a:rPr lang="en-US" dirty="0" smtClean="0"/>
              <a:t> </a:t>
            </a:r>
            <a:r>
              <a:rPr lang="en-US" dirty="0" err="1" smtClean="0"/>
              <a:t>mempersiapkan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/Tim PAK </a:t>
            </a:r>
            <a:r>
              <a:rPr lang="en-US" dirty="0" err="1" smtClean="0"/>
              <a:t>hrs</a:t>
            </a:r>
            <a:r>
              <a:rPr lang="en-US" dirty="0" smtClean="0"/>
              <a:t> </a:t>
            </a:r>
            <a:r>
              <a:rPr lang="en-US" dirty="0" err="1" smtClean="0"/>
              <a:t>kuat</a:t>
            </a:r>
            <a:r>
              <a:rPr lang="en-US" dirty="0" smtClean="0"/>
              <a:t>).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oogle Shape;300;p20">
            <a:extLst>
              <a:ext uri="{FF2B5EF4-FFF2-40B4-BE49-F238E27FC236}">
                <a16:creationId xmlns:a16="http://schemas.microsoft.com/office/drawing/2014/main" id="{C869EBD9-0F8D-3844-88D8-1024DDC3BF8C}"/>
              </a:ext>
            </a:extLst>
          </p:cNvPr>
          <p:cNvGrpSpPr>
            <a:grpSpLocks/>
          </p:cNvGrpSpPr>
          <p:nvPr/>
        </p:nvGrpSpPr>
        <p:grpSpPr bwMode="auto">
          <a:xfrm>
            <a:off x="2234806" y="2162177"/>
            <a:ext cx="1930003" cy="3056335"/>
            <a:chOff x="710297" y="1304713"/>
            <a:chExt cx="1930800" cy="3056325"/>
          </a:xfrm>
        </p:grpSpPr>
        <p:sp>
          <p:nvSpPr>
            <p:cNvPr id="32827" name="Google Shape;301;p20">
              <a:extLst>
                <a:ext uri="{FF2B5EF4-FFF2-40B4-BE49-F238E27FC236}">
                  <a16:creationId xmlns:a16="http://schemas.microsoft.com/office/drawing/2014/main" id="{68A04C5D-B06D-A145-BF93-705372521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320" y="3283525"/>
              <a:ext cx="1668754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650" dirty="0" err="1"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Saat</a:t>
              </a:r>
              <a:r>
                <a:rPr lang="en-US" altLang="en-US" sz="1650" dirty="0"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 </a:t>
              </a:r>
              <a:r>
                <a:rPr lang="en-US" altLang="en-US" sz="1650" dirty="0" err="1"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ini</a:t>
              </a:r>
              <a:endParaRPr lang="en-US" altLang="en-US" sz="1650" dirty="0">
                <a:latin typeface="Fira Sans Extra Condensed Mediu" panose="020B0603050000020004" pitchFamily="34" charset="0"/>
                <a:ea typeface="Fira Sans Extra Condensed Mediu" panose="020B0603050000020004" pitchFamily="34" charset="0"/>
                <a:cs typeface="Fira Sans Extra Condensed Mediu" panose="020B0603050000020004" pitchFamily="34" charset="0"/>
                <a:sym typeface="Fira Sans Extra Condensed Mediu" panose="020B0603050000020004" pitchFamily="34" charset="0"/>
              </a:endParaRPr>
            </a:p>
          </p:txBody>
        </p:sp>
        <p:sp>
          <p:nvSpPr>
            <p:cNvPr id="302" name="Google Shape;302;p20">
              <a:extLst>
                <a:ext uri="{FF2B5EF4-FFF2-40B4-BE49-F238E27FC236}">
                  <a16:creationId xmlns:a16="http://schemas.microsoft.com/office/drawing/2014/main" id="{63D89AEF-9148-8B4B-985D-0C4087282B5C}"/>
                </a:ext>
              </a:extLst>
            </p:cNvPr>
            <p:cNvSpPr/>
            <p:nvPr/>
          </p:nvSpPr>
          <p:spPr>
            <a:xfrm rot="-5400000">
              <a:off x="1486984" y="1971059"/>
              <a:ext cx="377427" cy="1930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1050"/>
            </a:p>
          </p:txBody>
        </p:sp>
        <p:sp>
          <p:nvSpPr>
            <p:cNvPr id="32829" name="Google Shape;303;p20">
              <a:extLst>
                <a:ext uri="{FF2B5EF4-FFF2-40B4-BE49-F238E27FC236}">
                  <a16:creationId xmlns:a16="http://schemas.microsoft.com/office/drawing/2014/main" id="{DE528991-B132-864A-942E-9BAFE051A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865" y="3627538"/>
              <a:ext cx="1669800" cy="7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Penilaian PAK Dosen LK dan GB oleh Pusat</a:t>
              </a:r>
            </a:p>
          </p:txBody>
        </p:sp>
        <p:sp>
          <p:nvSpPr>
            <p:cNvPr id="32830" name="Google Shape;304;p20">
              <a:extLst>
                <a:ext uri="{FF2B5EF4-FFF2-40B4-BE49-F238E27FC236}">
                  <a16:creationId xmlns:a16="http://schemas.microsoft.com/office/drawing/2014/main" id="{7ACA1A6E-3B5D-844C-BBD2-FD4970D28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289" y="2747746"/>
              <a:ext cx="1606816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ID" altLang="en-US" sz="1650" dirty="0">
                  <a:solidFill>
                    <a:srgbClr val="FF0000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s</a:t>
              </a:r>
              <a:r>
                <a:rPr lang="en-US" altLang="en-US" sz="1650" dirty="0">
                  <a:solidFill>
                    <a:srgbClr val="FF0000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d </a:t>
              </a:r>
              <a:r>
                <a:rPr lang="en-US" altLang="en-US" sz="1650" dirty="0" err="1">
                  <a:solidFill>
                    <a:srgbClr val="FF0000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Juni</a:t>
              </a:r>
              <a:r>
                <a:rPr lang="en-US" altLang="en-US" sz="1650" dirty="0">
                  <a:solidFill>
                    <a:srgbClr val="FF0000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 2022</a:t>
              </a:r>
            </a:p>
          </p:txBody>
        </p:sp>
        <p:sp>
          <p:nvSpPr>
            <p:cNvPr id="32831" name="Google Shape;305;p20">
              <a:extLst>
                <a:ext uri="{FF2B5EF4-FFF2-40B4-BE49-F238E27FC236}">
                  <a16:creationId xmlns:a16="http://schemas.microsoft.com/office/drawing/2014/main" id="{5E4B2B80-DB09-F34B-8259-17175BBC7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400" y="1304713"/>
              <a:ext cx="960600" cy="960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32832" name="Google Shape;306;p20">
              <a:extLst>
                <a:ext uri="{FF2B5EF4-FFF2-40B4-BE49-F238E27FC236}">
                  <a16:creationId xmlns:a16="http://schemas.microsoft.com/office/drawing/2014/main" id="{3D88C02F-11C2-9348-88C6-304388518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300" y="1383613"/>
              <a:ext cx="802800" cy="802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US" altLang="en-US" sz="1050"/>
            </a:p>
          </p:txBody>
        </p:sp>
        <p:cxnSp>
          <p:nvCxnSpPr>
            <p:cNvPr id="32833" name="Google Shape;307;p20">
              <a:extLst>
                <a:ext uri="{FF2B5EF4-FFF2-40B4-BE49-F238E27FC236}">
                  <a16:creationId xmlns:a16="http://schemas.microsoft.com/office/drawing/2014/main" id="{EF0BEF59-352E-CC4B-993F-AEDF87BF8342}"/>
                </a:ext>
              </a:extLst>
            </p:cNvPr>
            <p:cNvCxnSpPr>
              <a:cxnSpLocks noChangeShapeType="1"/>
              <a:endCxn id="32830" idx="0"/>
            </p:cNvCxnSpPr>
            <p:nvPr/>
          </p:nvCxnSpPr>
          <p:spPr bwMode="auto">
            <a:xfrm>
              <a:off x="1675765" y="2265263"/>
              <a:ext cx="0" cy="483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0" name="Google Shape;308;p20">
            <a:extLst>
              <a:ext uri="{FF2B5EF4-FFF2-40B4-BE49-F238E27FC236}">
                <a16:creationId xmlns:a16="http://schemas.microsoft.com/office/drawing/2014/main" id="{939D51C0-0D31-B749-A6C6-B2A0AF90F3B9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162177"/>
            <a:ext cx="1931194" cy="3056335"/>
            <a:chOff x="4572167" y="1304713"/>
            <a:chExt cx="1930800" cy="3056325"/>
          </a:xfrm>
        </p:grpSpPr>
        <p:sp>
          <p:nvSpPr>
            <p:cNvPr id="32820" name="Google Shape;309;p20">
              <a:extLst>
                <a:ext uri="{FF2B5EF4-FFF2-40B4-BE49-F238E27FC236}">
                  <a16:creationId xmlns:a16="http://schemas.microsoft.com/office/drawing/2014/main" id="{05E8EEC2-20E2-5F48-BC84-DDE22D0E4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6681" y="3283525"/>
              <a:ext cx="1661774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650"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Motivasi</a:t>
              </a:r>
            </a:p>
          </p:txBody>
        </p:sp>
        <p:sp>
          <p:nvSpPr>
            <p:cNvPr id="310" name="Google Shape;310;p20">
              <a:extLst>
                <a:ext uri="{FF2B5EF4-FFF2-40B4-BE49-F238E27FC236}">
                  <a16:creationId xmlns:a16="http://schemas.microsoft.com/office/drawing/2014/main" id="{3CEA4393-B2BB-5440-A411-854660439964}"/>
                </a:ext>
              </a:extLst>
            </p:cNvPr>
            <p:cNvSpPr/>
            <p:nvPr/>
          </p:nvSpPr>
          <p:spPr>
            <a:xfrm rot="-5400000">
              <a:off x="5348854" y="1971059"/>
              <a:ext cx="377427" cy="19308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1050"/>
            </a:p>
          </p:txBody>
        </p:sp>
        <p:sp>
          <p:nvSpPr>
            <p:cNvPr id="32822" name="Google Shape;311;p20">
              <a:extLst>
                <a:ext uri="{FF2B5EF4-FFF2-40B4-BE49-F238E27FC236}">
                  <a16:creationId xmlns:a16="http://schemas.microsoft.com/office/drawing/2014/main" id="{6C095EFC-2593-0747-840F-D8F46B002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984" y="3627538"/>
              <a:ext cx="1665300" cy="7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Penetapan PAK LK dan GB oleh Kementerian Dikbudristek</a:t>
              </a:r>
            </a:p>
          </p:txBody>
        </p:sp>
        <p:sp>
          <p:nvSpPr>
            <p:cNvPr id="32823" name="Google Shape;312;p20">
              <a:extLst>
                <a:ext uri="{FF2B5EF4-FFF2-40B4-BE49-F238E27FC236}">
                  <a16:creationId xmlns:a16="http://schemas.microsoft.com/office/drawing/2014/main" id="{C3780898-FAEF-A644-9995-9E304F3F1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4059" y="2747746"/>
              <a:ext cx="1607016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650">
                  <a:solidFill>
                    <a:srgbClr val="FFFFFF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Juli sd Des 2022</a:t>
              </a:r>
            </a:p>
          </p:txBody>
        </p:sp>
        <p:sp>
          <p:nvSpPr>
            <p:cNvPr id="32824" name="Google Shape;313;p20">
              <a:extLst>
                <a:ext uri="{FF2B5EF4-FFF2-40B4-BE49-F238E27FC236}">
                  <a16:creationId xmlns:a16="http://schemas.microsoft.com/office/drawing/2014/main" id="{9A20D09E-593D-FB44-971C-93DE9EAAE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250" y="1304713"/>
              <a:ext cx="960600" cy="960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314" name="Google Shape;314;p20">
              <a:extLst>
                <a:ext uri="{FF2B5EF4-FFF2-40B4-BE49-F238E27FC236}">
                  <a16:creationId xmlns:a16="http://schemas.microsoft.com/office/drawing/2014/main" id="{4FD03433-6B1B-BC4E-9E18-7AB16EF8B4D9}"/>
                </a:ext>
              </a:extLst>
            </p:cNvPr>
            <p:cNvSpPr/>
            <p:nvPr/>
          </p:nvSpPr>
          <p:spPr>
            <a:xfrm>
              <a:off x="5136408" y="1383294"/>
              <a:ext cx="802318" cy="8036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1050"/>
            </a:p>
          </p:txBody>
        </p:sp>
        <p:cxnSp>
          <p:nvCxnSpPr>
            <p:cNvPr id="32826" name="Google Shape;315;p20">
              <a:extLst>
                <a:ext uri="{FF2B5EF4-FFF2-40B4-BE49-F238E27FC236}">
                  <a16:creationId xmlns:a16="http://schemas.microsoft.com/office/drawing/2014/main" id="{E270505F-8292-D14B-8372-14DB5BDEFCED}"/>
                </a:ext>
              </a:extLst>
            </p:cNvPr>
            <p:cNvCxnSpPr>
              <a:cxnSpLocks noChangeShapeType="1"/>
              <a:stCxn id="32824" idx="4"/>
              <a:endCxn id="32823" idx="0"/>
            </p:cNvCxnSpPr>
            <p:nvPr/>
          </p:nvCxnSpPr>
          <p:spPr bwMode="auto">
            <a:xfrm>
              <a:off x="5537550" y="2265313"/>
              <a:ext cx="0" cy="483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1" name="Google Shape;316;p20">
            <a:extLst>
              <a:ext uri="{FF2B5EF4-FFF2-40B4-BE49-F238E27FC236}">
                <a16:creationId xmlns:a16="http://schemas.microsoft.com/office/drawing/2014/main" id="{D3B5F2E2-31E8-984E-807D-D1326D8C683C}"/>
              </a:ext>
            </a:extLst>
          </p:cNvPr>
          <p:cNvGrpSpPr>
            <a:grpSpLocks/>
          </p:cNvGrpSpPr>
          <p:nvPr/>
        </p:nvGrpSpPr>
        <p:grpSpPr bwMode="auto">
          <a:xfrm>
            <a:off x="8024815" y="2162177"/>
            <a:ext cx="2065735" cy="3056335"/>
            <a:chOff x="6500718" y="1304713"/>
            <a:chExt cx="2065740" cy="3056325"/>
          </a:xfrm>
        </p:grpSpPr>
        <p:sp>
          <p:nvSpPr>
            <p:cNvPr id="32814" name="Google Shape;317;p20">
              <a:extLst>
                <a:ext uri="{FF2B5EF4-FFF2-40B4-BE49-F238E27FC236}">
                  <a16:creationId xmlns:a16="http://schemas.microsoft.com/office/drawing/2014/main" id="{DE95EA5E-E5E0-E049-93C5-1CF17A36D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7641" y="3283525"/>
              <a:ext cx="1796657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650"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Delegasi-</a:t>
              </a:r>
              <a:r>
                <a:rPr lang="en-US" altLang="en-US" sz="1650">
                  <a:solidFill>
                    <a:srgbClr val="FF0000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Evaluasi</a:t>
              </a:r>
            </a:p>
          </p:txBody>
        </p:sp>
        <p:sp>
          <p:nvSpPr>
            <p:cNvPr id="318" name="Google Shape;318;p20">
              <a:extLst>
                <a:ext uri="{FF2B5EF4-FFF2-40B4-BE49-F238E27FC236}">
                  <a16:creationId xmlns:a16="http://schemas.microsoft.com/office/drawing/2014/main" id="{7C68599A-FFB2-6F47-A8D9-96A91B72E88B}"/>
                </a:ext>
              </a:extLst>
            </p:cNvPr>
            <p:cNvSpPr/>
            <p:nvPr/>
          </p:nvSpPr>
          <p:spPr>
            <a:xfrm rot="-5400000">
              <a:off x="7279985" y="1970860"/>
              <a:ext cx="377427" cy="1931199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1050"/>
            </a:p>
          </p:txBody>
        </p:sp>
        <p:sp>
          <p:nvSpPr>
            <p:cNvPr id="32816" name="Google Shape;319;p20">
              <a:extLst>
                <a:ext uri="{FF2B5EF4-FFF2-40B4-BE49-F238E27FC236}">
                  <a16:creationId xmlns:a16="http://schemas.microsoft.com/office/drawing/2014/main" id="{3AC21CF5-133E-E544-B3A6-FBA8E508C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0718" y="3627538"/>
              <a:ext cx="2065740" cy="7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Penilaian</a:t>
              </a:r>
              <a:r>
                <a:rPr lang="en-US" alt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 dan </a:t>
              </a:r>
              <a:r>
                <a:rPr lang="en-US" altLang="en-US" sz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Penetapan</a:t>
              </a:r>
              <a:r>
                <a:rPr lang="en-US" alt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 PAK  dan SK AA-- LK oleh PTN, LLDIKTI, K/L</a:t>
              </a:r>
            </a:p>
          </p:txBody>
        </p:sp>
        <p:sp>
          <p:nvSpPr>
            <p:cNvPr id="32817" name="Google Shape;320;p20">
              <a:extLst>
                <a:ext uri="{FF2B5EF4-FFF2-40B4-BE49-F238E27FC236}">
                  <a16:creationId xmlns:a16="http://schemas.microsoft.com/office/drawing/2014/main" id="{73B6225C-CFAB-DF46-B79E-74C25FFE7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025" y="2747746"/>
              <a:ext cx="1607348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650" dirty="0">
                  <a:solidFill>
                    <a:srgbClr val="FFFFFF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 2023</a:t>
              </a:r>
            </a:p>
          </p:txBody>
        </p:sp>
        <p:sp>
          <p:nvSpPr>
            <p:cNvPr id="32818" name="Google Shape;321;p20">
              <a:extLst>
                <a:ext uri="{FF2B5EF4-FFF2-40B4-BE49-F238E27FC236}">
                  <a16:creationId xmlns:a16="http://schemas.microsoft.com/office/drawing/2014/main" id="{F56A9A22-B127-F140-B507-9DA509F0E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175" y="1304713"/>
              <a:ext cx="960600" cy="960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US" altLang="en-US" sz="1050"/>
            </a:p>
          </p:txBody>
        </p:sp>
        <p:cxnSp>
          <p:nvCxnSpPr>
            <p:cNvPr id="32819" name="Google Shape;322;p20">
              <a:extLst>
                <a:ext uri="{FF2B5EF4-FFF2-40B4-BE49-F238E27FC236}">
                  <a16:creationId xmlns:a16="http://schemas.microsoft.com/office/drawing/2014/main" id="{934D7EED-1388-1541-95C9-AED4FC05F51D}"/>
                </a:ext>
              </a:extLst>
            </p:cNvPr>
            <p:cNvCxnSpPr>
              <a:cxnSpLocks noChangeShapeType="1"/>
              <a:stCxn id="32818" idx="4"/>
              <a:endCxn id="32817" idx="0"/>
            </p:cNvCxnSpPr>
            <p:nvPr/>
          </p:nvCxnSpPr>
          <p:spPr bwMode="auto">
            <a:xfrm>
              <a:off x="7468475" y="2265313"/>
              <a:ext cx="0" cy="483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2" name="Google Shape;323;p20">
            <a:extLst>
              <a:ext uri="{FF2B5EF4-FFF2-40B4-BE49-F238E27FC236}">
                <a16:creationId xmlns:a16="http://schemas.microsoft.com/office/drawing/2014/main" id="{A75A19AE-F118-E545-A126-E6E9760119D4}"/>
              </a:ext>
            </a:extLst>
          </p:cNvPr>
          <p:cNvGrpSpPr>
            <a:grpSpLocks/>
          </p:cNvGrpSpPr>
          <p:nvPr/>
        </p:nvGrpSpPr>
        <p:grpSpPr bwMode="auto">
          <a:xfrm>
            <a:off x="4164807" y="2162177"/>
            <a:ext cx="1931194" cy="3056335"/>
            <a:chOff x="2641232" y="1304713"/>
            <a:chExt cx="1930800" cy="3056325"/>
          </a:xfrm>
        </p:grpSpPr>
        <p:sp>
          <p:nvSpPr>
            <p:cNvPr id="32807" name="Google Shape;324;p20">
              <a:extLst>
                <a:ext uri="{FF2B5EF4-FFF2-40B4-BE49-F238E27FC236}">
                  <a16:creationId xmlns:a16="http://schemas.microsoft.com/office/drawing/2014/main" id="{FE2B810E-0220-F147-A041-62E9ACDF7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4555" y="3283525"/>
              <a:ext cx="1665345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650"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Transisi</a:t>
              </a:r>
            </a:p>
          </p:txBody>
        </p:sp>
        <p:sp>
          <p:nvSpPr>
            <p:cNvPr id="325" name="Google Shape;325;p20">
              <a:extLst>
                <a:ext uri="{FF2B5EF4-FFF2-40B4-BE49-F238E27FC236}">
                  <a16:creationId xmlns:a16="http://schemas.microsoft.com/office/drawing/2014/main" id="{8BC73C7C-21FF-154B-A5D2-E9A112312873}"/>
                </a:ext>
              </a:extLst>
            </p:cNvPr>
            <p:cNvSpPr/>
            <p:nvPr/>
          </p:nvSpPr>
          <p:spPr>
            <a:xfrm rot="-5400000">
              <a:off x="3417919" y="1971059"/>
              <a:ext cx="377427" cy="19308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1050"/>
            </a:p>
          </p:txBody>
        </p:sp>
        <p:sp>
          <p:nvSpPr>
            <p:cNvPr id="32809" name="Google Shape;326;p20">
              <a:extLst>
                <a:ext uri="{FF2B5EF4-FFF2-40B4-BE49-F238E27FC236}">
                  <a16:creationId xmlns:a16="http://schemas.microsoft.com/office/drawing/2014/main" id="{E5352D46-8FEC-664B-830A-A6A0F5237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799" y="3627538"/>
              <a:ext cx="1669800" cy="7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Penilaian</a:t>
              </a:r>
              <a:r>
                <a:rPr lang="en-US" alt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 PAK </a:t>
              </a:r>
              <a:r>
                <a:rPr lang="en-US" altLang="en-US" sz="12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Dosen</a:t>
              </a:r>
              <a:r>
                <a:rPr lang="en-US" alt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 panose="02000000000000000000" pitchFamily="2" charset="0"/>
                </a:rPr>
                <a:t> AA-- LK oleh PTN, LLDIKTI, K/L</a:t>
              </a:r>
            </a:p>
          </p:txBody>
        </p:sp>
        <p:sp>
          <p:nvSpPr>
            <p:cNvPr id="32810" name="Google Shape;327;p20">
              <a:extLst>
                <a:ext uri="{FF2B5EF4-FFF2-40B4-BE49-F238E27FC236}">
                  <a16:creationId xmlns:a16="http://schemas.microsoft.com/office/drawing/2014/main" id="{F0484979-307E-F349-9152-821CAF7EDF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3124" y="2747746"/>
              <a:ext cx="1607016" cy="37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/>
              <a:r>
                <a:rPr lang="en-US" altLang="en-US" sz="1650">
                  <a:solidFill>
                    <a:srgbClr val="FFFFFF"/>
                  </a:solidFill>
                  <a:latin typeface="Fira Sans Extra Condensed Mediu" panose="020B0603050000020004" pitchFamily="34" charset="0"/>
                  <a:ea typeface="Fira Sans Extra Condensed Mediu" panose="020B0603050000020004" pitchFamily="34" charset="0"/>
                  <a:cs typeface="Fira Sans Extra Condensed Mediu" panose="020B0603050000020004" pitchFamily="34" charset="0"/>
                  <a:sym typeface="Fira Sans Extra Condensed Mediu" panose="020B0603050000020004" pitchFamily="34" charset="0"/>
                </a:rPr>
                <a:t>Juli sd Des 2022</a:t>
              </a:r>
            </a:p>
          </p:txBody>
        </p:sp>
        <p:sp>
          <p:nvSpPr>
            <p:cNvPr id="32811" name="Google Shape;328;p20">
              <a:extLst>
                <a:ext uri="{FF2B5EF4-FFF2-40B4-BE49-F238E27FC236}">
                  <a16:creationId xmlns:a16="http://schemas.microsoft.com/office/drawing/2014/main" id="{6A9A7773-F596-FC41-9D9D-A8524EC56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325" y="1304713"/>
              <a:ext cx="960600" cy="960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32812" name="Google Shape;329;p20">
              <a:extLst>
                <a:ext uri="{FF2B5EF4-FFF2-40B4-BE49-F238E27FC236}">
                  <a16:creationId xmlns:a16="http://schemas.microsoft.com/office/drawing/2014/main" id="{B1DC392D-D3E5-4846-AC11-E1269E739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225" y="1383613"/>
              <a:ext cx="802800" cy="80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US" altLang="en-US" sz="1050"/>
            </a:p>
          </p:txBody>
        </p:sp>
        <p:cxnSp>
          <p:nvCxnSpPr>
            <p:cNvPr id="32813" name="Google Shape;330;p20">
              <a:extLst>
                <a:ext uri="{FF2B5EF4-FFF2-40B4-BE49-F238E27FC236}">
                  <a16:creationId xmlns:a16="http://schemas.microsoft.com/office/drawing/2014/main" id="{06BE850C-F9C0-514B-A22E-06211E253A89}"/>
                </a:ext>
              </a:extLst>
            </p:cNvPr>
            <p:cNvCxnSpPr>
              <a:cxnSpLocks noChangeShapeType="1"/>
              <a:stCxn id="32811" idx="4"/>
              <a:endCxn id="32810" idx="0"/>
            </p:cNvCxnSpPr>
            <p:nvPr/>
          </p:nvCxnSpPr>
          <p:spPr bwMode="auto">
            <a:xfrm>
              <a:off x="3606625" y="2265313"/>
              <a:ext cx="0" cy="483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2773" name="Google Shape;331;p20">
            <a:extLst>
              <a:ext uri="{FF2B5EF4-FFF2-40B4-BE49-F238E27FC236}">
                <a16:creationId xmlns:a16="http://schemas.microsoft.com/office/drawing/2014/main" id="{A8AD7A13-A6A7-024A-9884-9832BD63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803" y="1221583"/>
            <a:ext cx="7722394" cy="481013"/>
          </a:xfr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ctr"/>
            <a:r>
              <a:rPr lang="en-US" altLang="en-US" dirty="0" err="1">
                <a:ln>
                  <a:noFill/>
                </a:ln>
              </a:rPr>
              <a:t>Lini</a:t>
            </a:r>
            <a:r>
              <a:rPr lang="en-US" altLang="en-US" dirty="0" err="1"/>
              <a:t>m</a:t>
            </a:r>
            <a:r>
              <a:rPr lang="en-US" altLang="en-US" dirty="0" err="1">
                <a:ln>
                  <a:noFill/>
                </a:ln>
              </a:rPr>
              <a:t>asa</a:t>
            </a:r>
            <a:endParaRPr lang="en-US" altLang="en-US" dirty="0">
              <a:ln>
                <a:noFill/>
              </a:ln>
            </a:endParaRPr>
          </a:p>
        </p:txBody>
      </p:sp>
      <p:sp>
        <p:nvSpPr>
          <p:cNvPr id="332" name="Google Shape;332;p20">
            <a:extLst>
              <a:ext uri="{FF2B5EF4-FFF2-40B4-BE49-F238E27FC236}">
                <a16:creationId xmlns:a16="http://schemas.microsoft.com/office/drawing/2014/main" id="{6E519A4F-E51A-BF47-87AD-1AAB4DB42554}"/>
              </a:ext>
            </a:extLst>
          </p:cNvPr>
          <p:cNvSpPr/>
          <p:nvPr/>
        </p:nvSpPr>
        <p:spPr>
          <a:xfrm>
            <a:off x="8591553" y="2240759"/>
            <a:ext cx="802481" cy="80248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defRPr/>
            </a:pPr>
            <a:endParaRPr sz="1050"/>
          </a:p>
        </p:txBody>
      </p:sp>
      <p:grpSp>
        <p:nvGrpSpPr>
          <p:cNvPr id="32775" name="Google Shape;333;p20">
            <a:extLst>
              <a:ext uri="{FF2B5EF4-FFF2-40B4-BE49-F238E27FC236}">
                <a16:creationId xmlns:a16="http://schemas.microsoft.com/office/drawing/2014/main" id="{52601DBE-48E2-0946-88E7-C64A8828AB7D}"/>
              </a:ext>
            </a:extLst>
          </p:cNvPr>
          <p:cNvGrpSpPr>
            <a:grpSpLocks/>
          </p:cNvGrpSpPr>
          <p:nvPr/>
        </p:nvGrpSpPr>
        <p:grpSpPr bwMode="auto">
          <a:xfrm>
            <a:off x="4953001" y="2464594"/>
            <a:ext cx="354806" cy="354806"/>
            <a:chOff x="3235438" y="1970604"/>
            <a:chExt cx="354363" cy="354745"/>
          </a:xfrm>
        </p:grpSpPr>
        <p:sp>
          <p:nvSpPr>
            <p:cNvPr id="32794" name="Google Shape;334;p20">
              <a:extLst>
                <a:ext uri="{FF2B5EF4-FFF2-40B4-BE49-F238E27FC236}">
                  <a16:creationId xmlns:a16="http://schemas.microsoft.com/office/drawing/2014/main" id="{FD620F9B-2011-B54F-9944-70BE7349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438" y="2125712"/>
              <a:ext cx="132667" cy="199288"/>
            </a:xfrm>
            <a:custGeom>
              <a:avLst/>
              <a:gdLst>
                <a:gd name="T0" fmla="*/ 71267 w 4168"/>
                <a:gd name="T1" fmla="*/ 10918 h 6261"/>
                <a:gd name="T2" fmla="*/ 121304 w 4168"/>
                <a:gd name="T3" fmla="*/ 108668 h 6261"/>
                <a:gd name="T4" fmla="*/ 88328 w 4168"/>
                <a:gd name="T5" fmla="*/ 121941 h 6261"/>
                <a:gd name="T6" fmla="*/ 88328 w 4168"/>
                <a:gd name="T7" fmla="*/ 110196 h 6261"/>
                <a:gd name="T8" fmla="*/ 98545 w 4168"/>
                <a:gd name="T9" fmla="*/ 54493 h 6261"/>
                <a:gd name="T10" fmla="*/ 51946 w 4168"/>
                <a:gd name="T11" fmla="*/ 40456 h 6261"/>
                <a:gd name="T12" fmla="*/ 40933 w 4168"/>
                <a:gd name="T13" fmla="*/ 58663 h 6261"/>
                <a:gd name="T14" fmla="*/ 48159 w 4168"/>
                <a:gd name="T15" fmla="*/ 58663 h 6261"/>
                <a:gd name="T16" fmla="*/ 91734 w 4168"/>
                <a:gd name="T17" fmla="*/ 62069 h 6261"/>
                <a:gd name="T18" fmla="*/ 66334 w 4168"/>
                <a:gd name="T19" fmla="*/ 105644 h 6261"/>
                <a:gd name="T20" fmla="*/ 27692 w 4168"/>
                <a:gd name="T21" fmla="*/ 66620 h 6261"/>
                <a:gd name="T22" fmla="*/ 44721 w 4168"/>
                <a:gd name="T23" fmla="*/ 110196 h 6261"/>
                <a:gd name="T24" fmla="*/ 44721 w 4168"/>
                <a:gd name="T25" fmla="*/ 121941 h 6261"/>
                <a:gd name="T26" fmla="*/ 12509 w 4168"/>
                <a:gd name="T27" fmla="*/ 108668 h 6261"/>
                <a:gd name="T28" fmla="*/ 62546 w 4168"/>
                <a:gd name="T29" fmla="*/ 10918 h 6261"/>
                <a:gd name="T30" fmla="*/ 77315 w 4168"/>
                <a:gd name="T31" fmla="*/ 113983 h 6261"/>
                <a:gd name="T32" fmla="*/ 86418 w 4168"/>
                <a:gd name="T33" fmla="*/ 134832 h 6261"/>
                <a:gd name="T34" fmla="*/ 65952 w 4168"/>
                <a:gd name="T35" fmla="*/ 149983 h 6261"/>
                <a:gd name="T36" fmla="*/ 45485 w 4168"/>
                <a:gd name="T37" fmla="*/ 134832 h 6261"/>
                <a:gd name="T38" fmla="*/ 54588 w 4168"/>
                <a:gd name="T39" fmla="*/ 113983 h 6261"/>
                <a:gd name="T40" fmla="*/ 77315 w 4168"/>
                <a:gd name="T41" fmla="*/ 113983 h 6261"/>
                <a:gd name="T42" fmla="*/ 60668 w 4168"/>
                <a:gd name="T43" fmla="*/ 286 h 6261"/>
                <a:gd name="T44" fmla="*/ 1910 w 4168"/>
                <a:gd name="T45" fmla="*/ 104880 h 6261"/>
                <a:gd name="T46" fmla="*/ 32976 w 4168"/>
                <a:gd name="T47" fmla="*/ 130280 h 6261"/>
                <a:gd name="T48" fmla="*/ 32 w 4168"/>
                <a:gd name="T49" fmla="*/ 159851 h 6261"/>
                <a:gd name="T50" fmla="*/ 5316 w 4168"/>
                <a:gd name="T51" fmla="*/ 199256 h 6261"/>
                <a:gd name="T52" fmla="*/ 10631 w 4168"/>
                <a:gd name="T53" fmla="*/ 159851 h 6261"/>
                <a:gd name="T54" fmla="*/ 33358 w 4168"/>
                <a:gd name="T55" fmla="*/ 141644 h 6261"/>
                <a:gd name="T56" fmla="*/ 99691 w 4168"/>
                <a:gd name="T57" fmla="*/ 141644 h 6261"/>
                <a:gd name="T58" fmla="*/ 122418 w 4168"/>
                <a:gd name="T59" fmla="*/ 159851 h 6261"/>
                <a:gd name="T60" fmla="*/ 127733 w 4168"/>
                <a:gd name="T61" fmla="*/ 199256 h 6261"/>
                <a:gd name="T62" fmla="*/ 132667 w 4168"/>
                <a:gd name="T63" fmla="*/ 159851 h 6261"/>
                <a:gd name="T64" fmla="*/ 99309 w 4168"/>
                <a:gd name="T65" fmla="*/ 130280 h 6261"/>
                <a:gd name="T66" fmla="*/ 129993 w 4168"/>
                <a:gd name="T67" fmla="*/ 104880 h 6261"/>
                <a:gd name="T68" fmla="*/ 71267 w 4168"/>
                <a:gd name="T69" fmla="*/ 286 h 62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168" h="6261" extrusionOk="0">
                  <a:moveTo>
                    <a:pt x="2102" y="325"/>
                  </a:moveTo>
                  <a:cubicBezTo>
                    <a:pt x="2147" y="325"/>
                    <a:pt x="2191" y="331"/>
                    <a:pt x="2239" y="343"/>
                  </a:cubicBezTo>
                  <a:cubicBezTo>
                    <a:pt x="2953" y="402"/>
                    <a:pt x="3501" y="1021"/>
                    <a:pt x="3501" y="1748"/>
                  </a:cubicBezTo>
                  <a:cubicBezTo>
                    <a:pt x="3501" y="2438"/>
                    <a:pt x="3668" y="3081"/>
                    <a:pt x="3811" y="3414"/>
                  </a:cubicBezTo>
                  <a:lnTo>
                    <a:pt x="3811" y="3438"/>
                  </a:lnTo>
                  <a:cubicBezTo>
                    <a:pt x="3632" y="3534"/>
                    <a:pt x="3310" y="3736"/>
                    <a:pt x="2775" y="3831"/>
                  </a:cubicBezTo>
                  <a:lnTo>
                    <a:pt x="2775" y="3795"/>
                  </a:lnTo>
                  <a:lnTo>
                    <a:pt x="2775" y="3462"/>
                  </a:lnTo>
                  <a:cubicBezTo>
                    <a:pt x="2977" y="3343"/>
                    <a:pt x="3156" y="3164"/>
                    <a:pt x="3299" y="2938"/>
                  </a:cubicBezTo>
                  <a:cubicBezTo>
                    <a:pt x="3513" y="2545"/>
                    <a:pt x="3441" y="2021"/>
                    <a:pt x="3096" y="1712"/>
                  </a:cubicBezTo>
                  <a:cubicBezTo>
                    <a:pt x="2858" y="1486"/>
                    <a:pt x="2429" y="1236"/>
                    <a:pt x="1751" y="1236"/>
                  </a:cubicBezTo>
                  <a:cubicBezTo>
                    <a:pt x="1703" y="1236"/>
                    <a:pt x="1656" y="1248"/>
                    <a:pt x="1632" y="1271"/>
                  </a:cubicBezTo>
                  <a:lnTo>
                    <a:pt x="1286" y="1617"/>
                  </a:lnTo>
                  <a:cubicBezTo>
                    <a:pt x="1227" y="1676"/>
                    <a:pt x="1227" y="1783"/>
                    <a:pt x="1286" y="1843"/>
                  </a:cubicBezTo>
                  <a:cubicBezTo>
                    <a:pt x="1316" y="1873"/>
                    <a:pt x="1358" y="1887"/>
                    <a:pt x="1400" y="1887"/>
                  </a:cubicBezTo>
                  <a:cubicBezTo>
                    <a:pt x="1441" y="1887"/>
                    <a:pt x="1483" y="1873"/>
                    <a:pt x="1513" y="1843"/>
                  </a:cubicBezTo>
                  <a:lnTo>
                    <a:pt x="1810" y="1545"/>
                  </a:lnTo>
                  <a:cubicBezTo>
                    <a:pt x="2239" y="1557"/>
                    <a:pt x="2596" y="1688"/>
                    <a:pt x="2882" y="1950"/>
                  </a:cubicBezTo>
                  <a:cubicBezTo>
                    <a:pt x="3120" y="2152"/>
                    <a:pt x="3156" y="2510"/>
                    <a:pt x="3013" y="2783"/>
                  </a:cubicBezTo>
                  <a:cubicBezTo>
                    <a:pt x="2822" y="3105"/>
                    <a:pt x="2477" y="3319"/>
                    <a:pt x="2084" y="3319"/>
                  </a:cubicBezTo>
                  <a:cubicBezTo>
                    <a:pt x="1513" y="3319"/>
                    <a:pt x="1036" y="2843"/>
                    <a:pt x="1036" y="2260"/>
                  </a:cubicBezTo>
                  <a:cubicBezTo>
                    <a:pt x="1036" y="2164"/>
                    <a:pt x="953" y="2093"/>
                    <a:pt x="870" y="2093"/>
                  </a:cubicBezTo>
                  <a:cubicBezTo>
                    <a:pt x="774" y="2093"/>
                    <a:pt x="703" y="2164"/>
                    <a:pt x="703" y="2260"/>
                  </a:cubicBezTo>
                  <a:cubicBezTo>
                    <a:pt x="703" y="2760"/>
                    <a:pt x="989" y="3224"/>
                    <a:pt x="1405" y="3462"/>
                  </a:cubicBezTo>
                  <a:lnTo>
                    <a:pt x="1405" y="3795"/>
                  </a:lnTo>
                  <a:lnTo>
                    <a:pt x="1405" y="3831"/>
                  </a:lnTo>
                  <a:cubicBezTo>
                    <a:pt x="858" y="3712"/>
                    <a:pt x="524" y="3534"/>
                    <a:pt x="393" y="3438"/>
                  </a:cubicBezTo>
                  <a:cubicBezTo>
                    <a:pt x="393" y="3438"/>
                    <a:pt x="382" y="3438"/>
                    <a:pt x="393" y="3414"/>
                  </a:cubicBezTo>
                  <a:cubicBezTo>
                    <a:pt x="524" y="3081"/>
                    <a:pt x="691" y="2438"/>
                    <a:pt x="703" y="1748"/>
                  </a:cubicBezTo>
                  <a:cubicBezTo>
                    <a:pt x="703" y="1021"/>
                    <a:pt x="1275" y="402"/>
                    <a:pt x="1965" y="343"/>
                  </a:cubicBezTo>
                  <a:cubicBezTo>
                    <a:pt x="2013" y="331"/>
                    <a:pt x="2057" y="325"/>
                    <a:pt x="2102" y="325"/>
                  </a:cubicBezTo>
                  <a:close/>
                  <a:moveTo>
                    <a:pt x="2429" y="3581"/>
                  </a:moveTo>
                  <a:lnTo>
                    <a:pt x="2429" y="3772"/>
                  </a:lnTo>
                  <a:cubicBezTo>
                    <a:pt x="2429" y="3974"/>
                    <a:pt x="2537" y="4153"/>
                    <a:pt x="2715" y="4236"/>
                  </a:cubicBezTo>
                  <a:lnTo>
                    <a:pt x="2822" y="4296"/>
                  </a:lnTo>
                  <a:cubicBezTo>
                    <a:pt x="2668" y="4546"/>
                    <a:pt x="2382" y="4712"/>
                    <a:pt x="2072" y="4712"/>
                  </a:cubicBezTo>
                  <a:cubicBezTo>
                    <a:pt x="1775" y="4712"/>
                    <a:pt x="1489" y="4546"/>
                    <a:pt x="1334" y="4296"/>
                  </a:cubicBezTo>
                  <a:lnTo>
                    <a:pt x="1429" y="4236"/>
                  </a:lnTo>
                  <a:cubicBezTo>
                    <a:pt x="1608" y="4153"/>
                    <a:pt x="1715" y="3974"/>
                    <a:pt x="1715" y="3772"/>
                  </a:cubicBezTo>
                  <a:lnTo>
                    <a:pt x="1715" y="3581"/>
                  </a:lnTo>
                  <a:cubicBezTo>
                    <a:pt x="1834" y="3617"/>
                    <a:pt x="1953" y="3629"/>
                    <a:pt x="2072" y="3629"/>
                  </a:cubicBezTo>
                  <a:cubicBezTo>
                    <a:pt x="2191" y="3629"/>
                    <a:pt x="2310" y="3617"/>
                    <a:pt x="2429" y="3581"/>
                  </a:cubicBezTo>
                  <a:close/>
                  <a:moveTo>
                    <a:pt x="2072" y="0"/>
                  </a:moveTo>
                  <a:cubicBezTo>
                    <a:pt x="2016" y="0"/>
                    <a:pt x="1959" y="3"/>
                    <a:pt x="1906" y="9"/>
                  </a:cubicBezTo>
                  <a:cubicBezTo>
                    <a:pt x="1036" y="81"/>
                    <a:pt x="346" y="855"/>
                    <a:pt x="346" y="1748"/>
                  </a:cubicBezTo>
                  <a:cubicBezTo>
                    <a:pt x="346" y="2391"/>
                    <a:pt x="203" y="2986"/>
                    <a:pt x="60" y="3295"/>
                  </a:cubicBezTo>
                  <a:cubicBezTo>
                    <a:pt x="1" y="3450"/>
                    <a:pt x="48" y="3617"/>
                    <a:pt x="179" y="3700"/>
                  </a:cubicBezTo>
                  <a:cubicBezTo>
                    <a:pt x="322" y="3795"/>
                    <a:pt x="584" y="3950"/>
                    <a:pt x="1036" y="4093"/>
                  </a:cubicBezTo>
                  <a:lnTo>
                    <a:pt x="382" y="4415"/>
                  </a:lnTo>
                  <a:cubicBezTo>
                    <a:pt x="143" y="4534"/>
                    <a:pt x="1" y="4772"/>
                    <a:pt x="1" y="5022"/>
                  </a:cubicBezTo>
                  <a:lnTo>
                    <a:pt x="1" y="6093"/>
                  </a:lnTo>
                  <a:cubicBezTo>
                    <a:pt x="1" y="6189"/>
                    <a:pt x="84" y="6260"/>
                    <a:pt x="167" y="6260"/>
                  </a:cubicBezTo>
                  <a:cubicBezTo>
                    <a:pt x="262" y="6260"/>
                    <a:pt x="334" y="6189"/>
                    <a:pt x="334" y="6093"/>
                  </a:cubicBezTo>
                  <a:lnTo>
                    <a:pt x="334" y="5022"/>
                  </a:lnTo>
                  <a:cubicBezTo>
                    <a:pt x="334" y="4891"/>
                    <a:pt x="405" y="4772"/>
                    <a:pt x="524" y="4700"/>
                  </a:cubicBezTo>
                  <a:lnTo>
                    <a:pt x="1048" y="4450"/>
                  </a:lnTo>
                  <a:cubicBezTo>
                    <a:pt x="1275" y="4807"/>
                    <a:pt x="1656" y="5046"/>
                    <a:pt x="2084" y="5046"/>
                  </a:cubicBezTo>
                  <a:cubicBezTo>
                    <a:pt x="2525" y="5046"/>
                    <a:pt x="2906" y="4819"/>
                    <a:pt x="3132" y="4450"/>
                  </a:cubicBezTo>
                  <a:lnTo>
                    <a:pt x="3656" y="4700"/>
                  </a:lnTo>
                  <a:cubicBezTo>
                    <a:pt x="3775" y="4760"/>
                    <a:pt x="3846" y="4879"/>
                    <a:pt x="3846" y="5022"/>
                  </a:cubicBezTo>
                  <a:lnTo>
                    <a:pt x="3846" y="6093"/>
                  </a:lnTo>
                  <a:cubicBezTo>
                    <a:pt x="3846" y="6189"/>
                    <a:pt x="3918" y="6260"/>
                    <a:pt x="4013" y="6260"/>
                  </a:cubicBezTo>
                  <a:cubicBezTo>
                    <a:pt x="4096" y="6260"/>
                    <a:pt x="4168" y="6189"/>
                    <a:pt x="4168" y="6093"/>
                  </a:cubicBezTo>
                  <a:lnTo>
                    <a:pt x="4168" y="5022"/>
                  </a:lnTo>
                  <a:cubicBezTo>
                    <a:pt x="4156" y="4772"/>
                    <a:pt x="4013" y="4534"/>
                    <a:pt x="3775" y="4415"/>
                  </a:cubicBezTo>
                  <a:lnTo>
                    <a:pt x="3120" y="4093"/>
                  </a:lnTo>
                  <a:cubicBezTo>
                    <a:pt x="3549" y="3974"/>
                    <a:pt x="3834" y="3807"/>
                    <a:pt x="3965" y="3700"/>
                  </a:cubicBezTo>
                  <a:cubicBezTo>
                    <a:pt x="4096" y="3617"/>
                    <a:pt x="4144" y="3450"/>
                    <a:pt x="4084" y="3295"/>
                  </a:cubicBezTo>
                  <a:cubicBezTo>
                    <a:pt x="3953" y="2986"/>
                    <a:pt x="3799" y="2391"/>
                    <a:pt x="3799" y="1748"/>
                  </a:cubicBezTo>
                  <a:cubicBezTo>
                    <a:pt x="3799" y="855"/>
                    <a:pt x="3096" y="81"/>
                    <a:pt x="2239" y="9"/>
                  </a:cubicBezTo>
                  <a:cubicBezTo>
                    <a:pt x="2185" y="3"/>
                    <a:pt x="2129" y="0"/>
                    <a:pt x="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5" name="Google Shape;335;p20">
              <a:extLst>
                <a:ext uri="{FF2B5EF4-FFF2-40B4-BE49-F238E27FC236}">
                  <a16:creationId xmlns:a16="http://schemas.microsoft.com/office/drawing/2014/main" id="{3A83A1EB-25E4-1B4E-8F41-30FE716F4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433" y="2292373"/>
              <a:ext cx="10249" cy="32626"/>
            </a:xfrm>
            <a:custGeom>
              <a:avLst/>
              <a:gdLst>
                <a:gd name="T0" fmla="*/ 5315 w 322"/>
                <a:gd name="T1" fmla="*/ 0 h 1025"/>
                <a:gd name="T2" fmla="*/ 0 w 322"/>
                <a:gd name="T3" fmla="*/ 5316 h 1025"/>
                <a:gd name="T4" fmla="*/ 0 w 322"/>
                <a:gd name="T5" fmla="*/ 27279 h 1025"/>
                <a:gd name="T6" fmla="*/ 5315 w 322"/>
                <a:gd name="T7" fmla="*/ 32594 h 1025"/>
                <a:gd name="T8" fmla="*/ 10249 w 322"/>
                <a:gd name="T9" fmla="*/ 27279 h 1025"/>
                <a:gd name="T10" fmla="*/ 10249 w 322"/>
                <a:gd name="T11" fmla="*/ 5316 h 1025"/>
                <a:gd name="T12" fmla="*/ 5315 w 322"/>
                <a:gd name="T13" fmla="*/ 0 h 10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2" h="1025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57"/>
                  </a:lnTo>
                  <a:cubicBezTo>
                    <a:pt x="0" y="953"/>
                    <a:pt x="72" y="1024"/>
                    <a:pt x="167" y="1024"/>
                  </a:cubicBezTo>
                  <a:cubicBezTo>
                    <a:pt x="250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6" name="Google Shape;336;p20">
              <a:extLst>
                <a:ext uri="{FF2B5EF4-FFF2-40B4-BE49-F238E27FC236}">
                  <a16:creationId xmlns:a16="http://schemas.microsoft.com/office/drawing/2014/main" id="{09242D5C-5F1E-124C-81ED-0EF28359B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098" y="2292373"/>
              <a:ext cx="10281" cy="32626"/>
            </a:xfrm>
            <a:custGeom>
              <a:avLst/>
              <a:gdLst>
                <a:gd name="T0" fmla="*/ 5347 w 323"/>
                <a:gd name="T1" fmla="*/ 0 h 1025"/>
                <a:gd name="T2" fmla="*/ 32 w 323"/>
                <a:gd name="T3" fmla="*/ 5316 h 1025"/>
                <a:gd name="T4" fmla="*/ 32 w 323"/>
                <a:gd name="T5" fmla="*/ 27279 h 1025"/>
                <a:gd name="T6" fmla="*/ 5347 w 323"/>
                <a:gd name="T7" fmla="*/ 32594 h 1025"/>
                <a:gd name="T8" fmla="*/ 10249 w 323"/>
                <a:gd name="T9" fmla="*/ 27279 h 1025"/>
                <a:gd name="T10" fmla="*/ 10249 w 323"/>
                <a:gd name="T11" fmla="*/ 5316 h 1025"/>
                <a:gd name="T12" fmla="*/ 5347 w 323"/>
                <a:gd name="T13" fmla="*/ 0 h 10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3" h="1025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857"/>
                  </a:lnTo>
                  <a:cubicBezTo>
                    <a:pt x="1" y="953"/>
                    <a:pt x="72" y="1024"/>
                    <a:pt x="168" y="1024"/>
                  </a:cubicBezTo>
                  <a:cubicBezTo>
                    <a:pt x="251" y="1024"/>
                    <a:pt x="322" y="953"/>
                    <a:pt x="322" y="857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7" name="Google Shape;337;p20">
              <a:extLst>
                <a:ext uri="{FF2B5EF4-FFF2-40B4-BE49-F238E27FC236}">
                  <a16:creationId xmlns:a16="http://schemas.microsoft.com/office/drawing/2014/main" id="{19F0AE63-4BFE-2344-83D0-6021E60C2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110" y="2163685"/>
              <a:ext cx="55734" cy="18430"/>
            </a:xfrm>
            <a:custGeom>
              <a:avLst/>
              <a:gdLst>
                <a:gd name="T0" fmla="*/ 20658 w 1751"/>
                <a:gd name="T1" fmla="*/ 0 h 579"/>
                <a:gd name="T2" fmla="*/ 4202 w 1751"/>
                <a:gd name="T3" fmla="*/ 1751 h 579"/>
                <a:gd name="T4" fmla="*/ 32 w 1751"/>
                <a:gd name="T5" fmla="*/ 7035 h 579"/>
                <a:gd name="T6" fmla="*/ 32 w 1751"/>
                <a:gd name="T7" fmla="*/ 12732 h 579"/>
                <a:gd name="T8" fmla="*/ 4934 w 1751"/>
                <a:gd name="T9" fmla="*/ 17666 h 579"/>
                <a:gd name="T10" fmla="*/ 10249 w 1751"/>
                <a:gd name="T11" fmla="*/ 12732 h 579"/>
                <a:gd name="T12" fmla="*/ 10249 w 1751"/>
                <a:gd name="T13" fmla="*/ 11586 h 579"/>
                <a:gd name="T14" fmla="*/ 20244 w 1751"/>
                <a:gd name="T15" fmla="*/ 10886 h 579"/>
                <a:gd name="T16" fmla="*/ 36031 w 1751"/>
                <a:gd name="T17" fmla="*/ 13114 h 579"/>
                <a:gd name="T18" fmla="*/ 46631 w 1751"/>
                <a:gd name="T19" fmla="*/ 17284 h 579"/>
                <a:gd name="T20" fmla="*/ 49655 w 1751"/>
                <a:gd name="T21" fmla="*/ 18398 h 579"/>
                <a:gd name="T22" fmla="*/ 53824 w 1751"/>
                <a:gd name="T23" fmla="*/ 15756 h 579"/>
                <a:gd name="T24" fmla="*/ 52328 w 1751"/>
                <a:gd name="T25" fmla="*/ 7799 h 579"/>
                <a:gd name="T26" fmla="*/ 20658 w 1751"/>
                <a:gd name="T27" fmla="*/ 0 h 5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51" h="579" extrusionOk="0">
                  <a:moveTo>
                    <a:pt x="649" y="0"/>
                  </a:moveTo>
                  <a:cubicBezTo>
                    <a:pt x="492" y="0"/>
                    <a:pt x="319" y="16"/>
                    <a:pt x="132" y="55"/>
                  </a:cubicBezTo>
                  <a:cubicBezTo>
                    <a:pt x="60" y="66"/>
                    <a:pt x="1" y="138"/>
                    <a:pt x="1" y="221"/>
                  </a:cubicBezTo>
                  <a:lnTo>
                    <a:pt x="1" y="400"/>
                  </a:lnTo>
                  <a:cubicBezTo>
                    <a:pt x="1" y="483"/>
                    <a:pt x="72" y="555"/>
                    <a:pt x="155" y="555"/>
                  </a:cubicBezTo>
                  <a:cubicBezTo>
                    <a:pt x="251" y="555"/>
                    <a:pt x="322" y="483"/>
                    <a:pt x="322" y="400"/>
                  </a:cubicBezTo>
                  <a:lnTo>
                    <a:pt x="322" y="364"/>
                  </a:lnTo>
                  <a:cubicBezTo>
                    <a:pt x="434" y="349"/>
                    <a:pt x="539" y="342"/>
                    <a:pt x="636" y="342"/>
                  </a:cubicBezTo>
                  <a:cubicBezTo>
                    <a:pt x="841" y="342"/>
                    <a:pt x="1011" y="371"/>
                    <a:pt x="1132" y="412"/>
                  </a:cubicBezTo>
                  <a:cubicBezTo>
                    <a:pt x="1334" y="471"/>
                    <a:pt x="1453" y="543"/>
                    <a:pt x="1465" y="543"/>
                  </a:cubicBezTo>
                  <a:cubicBezTo>
                    <a:pt x="1501" y="555"/>
                    <a:pt x="1525" y="578"/>
                    <a:pt x="1560" y="578"/>
                  </a:cubicBezTo>
                  <a:cubicBezTo>
                    <a:pt x="1620" y="578"/>
                    <a:pt x="1667" y="543"/>
                    <a:pt x="1691" y="495"/>
                  </a:cubicBezTo>
                  <a:cubicBezTo>
                    <a:pt x="1751" y="400"/>
                    <a:pt x="1727" y="293"/>
                    <a:pt x="1644" y="245"/>
                  </a:cubicBezTo>
                  <a:cubicBezTo>
                    <a:pt x="1625" y="236"/>
                    <a:pt x="1259" y="0"/>
                    <a:pt x="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8" name="Google Shape;338;p20">
              <a:extLst>
                <a:ext uri="{FF2B5EF4-FFF2-40B4-BE49-F238E27FC236}">
                  <a16:creationId xmlns:a16="http://schemas.microsoft.com/office/drawing/2014/main" id="{D8EF6BA4-B8F4-774A-9459-F31308DA0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771" y="2131664"/>
              <a:ext cx="144031" cy="192953"/>
            </a:xfrm>
            <a:custGeom>
              <a:avLst/>
              <a:gdLst>
                <a:gd name="T0" fmla="*/ 111055 w 4525"/>
                <a:gd name="T1" fmla="*/ 35650 h 6062"/>
                <a:gd name="T2" fmla="*/ 106121 w 4525"/>
                <a:gd name="T3" fmla="*/ 52710 h 6062"/>
                <a:gd name="T4" fmla="*/ 105739 w 4525"/>
                <a:gd name="T5" fmla="*/ 65983 h 6062"/>
                <a:gd name="T6" fmla="*/ 72191 w 4525"/>
                <a:gd name="T7" fmla="*/ 99723 h 6062"/>
                <a:gd name="T8" fmla="*/ 37910 w 4525"/>
                <a:gd name="T9" fmla="*/ 64456 h 6062"/>
                <a:gd name="T10" fmla="*/ 37528 w 4525"/>
                <a:gd name="T11" fmla="*/ 52710 h 6062"/>
                <a:gd name="T12" fmla="*/ 32976 w 4525"/>
                <a:gd name="T13" fmla="*/ 35650 h 6062"/>
                <a:gd name="T14" fmla="*/ 111055 w 4525"/>
                <a:gd name="T15" fmla="*/ 9867 h 6062"/>
                <a:gd name="T16" fmla="*/ 70504 w 4525"/>
                <a:gd name="T17" fmla="*/ 109941 h 6062"/>
                <a:gd name="T18" fmla="*/ 89060 w 4525"/>
                <a:gd name="T19" fmla="*/ 106535 h 6062"/>
                <a:gd name="T20" fmla="*/ 89442 w 4525"/>
                <a:gd name="T21" fmla="*/ 118662 h 6062"/>
                <a:gd name="T22" fmla="*/ 54589 w 4525"/>
                <a:gd name="T23" fmla="*/ 118662 h 6062"/>
                <a:gd name="T24" fmla="*/ 54971 w 4525"/>
                <a:gd name="T25" fmla="*/ 106153 h 6062"/>
                <a:gd name="T26" fmla="*/ 22377 w 4525"/>
                <a:gd name="T27" fmla="*/ 36031 h 6062"/>
                <a:gd name="T28" fmla="*/ 28074 w 4525"/>
                <a:gd name="T29" fmla="*/ 55734 h 6062"/>
                <a:gd name="T30" fmla="*/ 44721 w 4525"/>
                <a:gd name="T31" fmla="*/ 99309 h 6062"/>
                <a:gd name="T32" fmla="*/ 40933 w 4525"/>
                <a:gd name="T33" fmla="*/ 119012 h 6062"/>
                <a:gd name="T34" fmla="*/ 32 w 4525"/>
                <a:gd name="T35" fmla="*/ 149346 h 6062"/>
                <a:gd name="T36" fmla="*/ 5316 w 4525"/>
                <a:gd name="T37" fmla="*/ 192921 h 6062"/>
                <a:gd name="T38" fmla="*/ 10631 w 4525"/>
                <a:gd name="T39" fmla="*/ 149346 h 6062"/>
                <a:gd name="T40" fmla="*/ 44721 w 4525"/>
                <a:gd name="T41" fmla="*/ 128497 h 6062"/>
                <a:gd name="T42" fmla="*/ 66716 w 4525"/>
                <a:gd name="T43" fmla="*/ 139861 h 6062"/>
                <a:gd name="T44" fmla="*/ 72031 w 4525"/>
                <a:gd name="T45" fmla="*/ 192157 h 6062"/>
                <a:gd name="T46" fmla="*/ 77315 w 4525"/>
                <a:gd name="T47" fmla="*/ 139861 h 6062"/>
                <a:gd name="T48" fmla="*/ 99692 w 4525"/>
                <a:gd name="T49" fmla="*/ 128497 h 6062"/>
                <a:gd name="T50" fmla="*/ 133782 w 4525"/>
                <a:gd name="T51" fmla="*/ 149346 h 6062"/>
                <a:gd name="T52" fmla="*/ 138715 w 4525"/>
                <a:gd name="T53" fmla="*/ 192921 h 6062"/>
                <a:gd name="T54" fmla="*/ 144031 w 4525"/>
                <a:gd name="T55" fmla="*/ 149346 h 6062"/>
                <a:gd name="T56" fmla="*/ 103098 w 4525"/>
                <a:gd name="T57" fmla="*/ 119394 h 6062"/>
                <a:gd name="T58" fmla="*/ 99310 w 4525"/>
                <a:gd name="T59" fmla="*/ 100455 h 6062"/>
                <a:gd name="T60" fmla="*/ 115607 w 4525"/>
                <a:gd name="T61" fmla="*/ 65983 h 6062"/>
                <a:gd name="T62" fmla="*/ 117135 w 4525"/>
                <a:gd name="T63" fmla="*/ 53092 h 6062"/>
                <a:gd name="T64" fmla="*/ 121304 w 4525"/>
                <a:gd name="T65" fmla="*/ 5347 h 6062"/>
                <a:gd name="T66" fmla="*/ 58376 w 4525"/>
                <a:gd name="T67" fmla="*/ 32 h 60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25" h="6062" extrusionOk="0">
                  <a:moveTo>
                    <a:pt x="3489" y="310"/>
                  </a:moveTo>
                  <a:lnTo>
                    <a:pt x="3489" y="1120"/>
                  </a:lnTo>
                  <a:cubicBezTo>
                    <a:pt x="3489" y="1251"/>
                    <a:pt x="3453" y="1382"/>
                    <a:pt x="3394" y="1525"/>
                  </a:cubicBezTo>
                  <a:lnTo>
                    <a:pt x="3334" y="1656"/>
                  </a:lnTo>
                  <a:cubicBezTo>
                    <a:pt x="3322" y="1680"/>
                    <a:pt x="3322" y="1703"/>
                    <a:pt x="3322" y="1727"/>
                  </a:cubicBezTo>
                  <a:lnTo>
                    <a:pt x="3322" y="2073"/>
                  </a:lnTo>
                  <a:cubicBezTo>
                    <a:pt x="3322" y="2370"/>
                    <a:pt x="3203" y="2632"/>
                    <a:pt x="3001" y="2835"/>
                  </a:cubicBezTo>
                  <a:cubicBezTo>
                    <a:pt x="2796" y="3016"/>
                    <a:pt x="2549" y="3133"/>
                    <a:pt x="2268" y="3133"/>
                  </a:cubicBezTo>
                  <a:cubicBezTo>
                    <a:pt x="2254" y="3133"/>
                    <a:pt x="2241" y="3133"/>
                    <a:pt x="2227" y="3132"/>
                  </a:cubicBezTo>
                  <a:cubicBezTo>
                    <a:pt x="1655" y="3108"/>
                    <a:pt x="1191" y="2608"/>
                    <a:pt x="1191" y="2025"/>
                  </a:cubicBezTo>
                  <a:lnTo>
                    <a:pt x="1191" y="1727"/>
                  </a:lnTo>
                  <a:cubicBezTo>
                    <a:pt x="1191" y="1703"/>
                    <a:pt x="1191" y="1680"/>
                    <a:pt x="1179" y="1656"/>
                  </a:cubicBezTo>
                  <a:lnTo>
                    <a:pt x="1120" y="1525"/>
                  </a:lnTo>
                  <a:cubicBezTo>
                    <a:pt x="1060" y="1406"/>
                    <a:pt x="1036" y="1263"/>
                    <a:pt x="1036" y="1120"/>
                  </a:cubicBezTo>
                  <a:cubicBezTo>
                    <a:pt x="1036" y="668"/>
                    <a:pt x="1394" y="310"/>
                    <a:pt x="1834" y="310"/>
                  </a:cubicBezTo>
                  <a:lnTo>
                    <a:pt x="3489" y="310"/>
                  </a:lnTo>
                  <a:close/>
                  <a:moveTo>
                    <a:pt x="1727" y="3335"/>
                  </a:moveTo>
                  <a:cubicBezTo>
                    <a:pt x="1882" y="3406"/>
                    <a:pt x="2048" y="3442"/>
                    <a:pt x="2215" y="3454"/>
                  </a:cubicBezTo>
                  <a:lnTo>
                    <a:pt x="2263" y="3454"/>
                  </a:lnTo>
                  <a:cubicBezTo>
                    <a:pt x="2453" y="3454"/>
                    <a:pt x="2632" y="3430"/>
                    <a:pt x="2798" y="3347"/>
                  </a:cubicBezTo>
                  <a:lnTo>
                    <a:pt x="2798" y="3573"/>
                  </a:lnTo>
                  <a:cubicBezTo>
                    <a:pt x="2798" y="3620"/>
                    <a:pt x="2810" y="3680"/>
                    <a:pt x="2810" y="3728"/>
                  </a:cubicBezTo>
                  <a:lnTo>
                    <a:pt x="2263" y="4144"/>
                  </a:lnTo>
                  <a:lnTo>
                    <a:pt x="1715" y="3728"/>
                  </a:lnTo>
                  <a:cubicBezTo>
                    <a:pt x="1727" y="3680"/>
                    <a:pt x="1727" y="3632"/>
                    <a:pt x="1727" y="3573"/>
                  </a:cubicBezTo>
                  <a:lnTo>
                    <a:pt x="1727" y="3335"/>
                  </a:lnTo>
                  <a:close/>
                  <a:moveTo>
                    <a:pt x="1834" y="1"/>
                  </a:moveTo>
                  <a:cubicBezTo>
                    <a:pt x="1203" y="1"/>
                    <a:pt x="703" y="501"/>
                    <a:pt x="703" y="1132"/>
                  </a:cubicBezTo>
                  <a:cubicBezTo>
                    <a:pt x="703" y="1322"/>
                    <a:pt x="751" y="1501"/>
                    <a:pt x="834" y="1668"/>
                  </a:cubicBezTo>
                  <a:lnTo>
                    <a:pt x="882" y="1751"/>
                  </a:lnTo>
                  <a:lnTo>
                    <a:pt x="882" y="2013"/>
                  </a:lnTo>
                  <a:cubicBezTo>
                    <a:pt x="882" y="2454"/>
                    <a:pt x="1084" y="2858"/>
                    <a:pt x="1405" y="3120"/>
                  </a:cubicBezTo>
                  <a:lnTo>
                    <a:pt x="1405" y="3561"/>
                  </a:lnTo>
                  <a:cubicBezTo>
                    <a:pt x="1405" y="3632"/>
                    <a:pt x="1358" y="3704"/>
                    <a:pt x="1286" y="3739"/>
                  </a:cubicBezTo>
                  <a:lnTo>
                    <a:pt x="453" y="4049"/>
                  </a:lnTo>
                  <a:cubicBezTo>
                    <a:pt x="179" y="4156"/>
                    <a:pt x="1" y="4406"/>
                    <a:pt x="1" y="4692"/>
                  </a:cubicBezTo>
                  <a:lnTo>
                    <a:pt x="1" y="5894"/>
                  </a:lnTo>
                  <a:cubicBezTo>
                    <a:pt x="1" y="5990"/>
                    <a:pt x="72" y="6061"/>
                    <a:pt x="167" y="6061"/>
                  </a:cubicBezTo>
                  <a:cubicBezTo>
                    <a:pt x="251" y="6061"/>
                    <a:pt x="334" y="5990"/>
                    <a:pt x="334" y="5894"/>
                  </a:cubicBezTo>
                  <a:lnTo>
                    <a:pt x="334" y="4692"/>
                  </a:lnTo>
                  <a:cubicBezTo>
                    <a:pt x="334" y="4537"/>
                    <a:pt x="417" y="4406"/>
                    <a:pt x="572" y="4347"/>
                  </a:cubicBezTo>
                  <a:lnTo>
                    <a:pt x="1405" y="4037"/>
                  </a:lnTo>
                  <a:cubicBezTo>
                    <a:pt x="1441" y="4013"/>
                    <a:pt x="1489" y="3989"/>
                    <a:pt x="1525" y="3954"/>
                  </a:cubicBezTo>
                  <a:lnTo>
                    <a:pt x="2096" y="4394"/>
                  </a:lnTo>
                  <a:lnTo>
                    <a:pt x="2096" y="5883"/>
                  </a:lnTo>
                  <a:cubicBezTo>
                    <a:pt x="2096" y="5966"/>
                    <a:pt x="2179" y="6037"/>
                    <a:pt x="2263" y="6037"/>
                  </a:cubicBezTo>
                  <a:cubicBezTo>
                    <a:pt x="2358" y="6037"/>
                    <a:pt x="2429" y="5966"/>
                    <a:pt x="2429" y="5883"/>
                  </a:cubicBezTo>
                  <a:lnTo>
                    <a:pt x="2429" y="4394"/>
                  </a:lnTo>
                  <a:lnTo>
                    <a:pt x="3013" y="3954"/>
                  </a:lnTo>
                  <a:cubicBezTo>
                    <a:pt x="3049" y="3989"/>
                    <a:pt x="3084" y="4001"/>
                    <a:pt x="3132" y="4037"/>
                  </a:cubicBezTo>
                  <a:lnTo>
                    <a:pt x="3965" y="4347"/>
                  </a:lnTo>
                  <a:cubicBezTo>
                    <a:pt x="4096" y="4406"/>
                    <a:pt x="4203" y="4537"/>
                    <a:pt x="4203" y="4692"/>
                  </a:cubicBezTo>
                  <a:lnTo>
                    <a:pt x="4203" y="5894"/>
                  </a:lnTo>
                  <a:cubicBezTo>
                    <a:pt x="4203" y="5990"/>
                    <a:pt x="4275" y="6061"/>
                    <a:pt x="4358" y="6061"/>
                  </a:cubicBezTo>
                  <a:cubicBezTo>
                    <a:pt x="4453" y="6061"/>
                    <a:pt x="4525" y="5990"/>
                    <a:pt x="4525" y="5894"/>
                  </a:cubicBezTo>
                  <a:lnTo>
                    <a:pt x="4525" y="4692"/>
                  </a:lnTo>
                  <a:cubicBezTo>
                    <a:pt x="4513" y="4418"/>
                    <a:pt x="4334" y="4168"/>
                    <a:pt x="4072" y="4061"/>
                  </a:cubicBezTo>
                  <a:lnTo>
                    <a:pt x="3239" y="3751"/>
                  </a:lnTo>
                  <a:cubicBezTo>
                    <a:pt x="3156" y="3728"/>
                    <a:pt x="3120" y="3644"/>
                    <a:pt x="3120" y="3573"/>
                  </a:cubicBezTo>
                  <a:lnTo>
                    <a:pt x="3120" y="3156"/>
                  </a:lnTo>
                  <a:cubicBezTo>
                    <a:pt x="3144" y="3132"/>
                    <a:pt x="3191" y="3096"/>
                    <a:pt x="3215" y="3061"/>
                  </a:cubicBezTo>
                  <a:cubicBezTo>
                    <a:pt x="3489" y="2799"/>
                    <a:pt x="3632" y="2454"/>
                    <a:pt x="3632" y="2073"/>
                  </a:cubicBezTo>
                  <a:lnTo>
                    <a:pt x="3632" y="1751"/>
                  </a:lnTo>
                  <a:lnTo>
                    <a:pt x="3680" y="1668"/>
                  </a:lnTo>
                  <a:cubicBezTo>
                    <a:pt x="3775" y="1501"/>
                    <a:pt x="3811" y="1311"/>
                    <a:pt x="3811" y="1132"/>
                  </a:cubicBezTo>
                  <a:lnTo>
                    <a:pt x="3811" y="168"/>
                  </a:lnTo>
                  <a:cubicBezTo>
                    <a:pt x="3811" y="72"/>
                    <a:pt x="3739" y="1"/>
                    <a:pt x="3644" y="1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9" name="Google Shape;339;p20">
              <a:extLst>
                <a:ext uri="{FF2B5EF4-FFF2-40B4-BE49-F238E27FC236}">
                  <a16:creationId xmlns:a16="http://schemas.microsoft.com/office/drawing/2014/main" id="{A4480C2C-FC96-1445-8F96-D60C989FE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813" y="2287058"/>
              <a:ext cx="10631" cy="38291"/>
            </a:xfrm>
            <a:custGeom>
              <a:avLst/>
              <a:gdLst>
                <a:gd name="T0" fmla="*/ 5316 w 334"/>
                <a:gd name="T1" fmla="*/ 0 h 1203"/>
                <a:gd name="T2" fmla="*/ 32 w 334"/>
                <a:gd name="T3" fmla="*/ 5316 h 1203"/>
                <a:gd name="T4" fmla="*/ 32 w 334"/>
                <a:gd name="T5" fmla="*/ 33357 h 1203"/>
                <a:gd name="T6" fmla="*/ 5316 w 334"/>
                <a:gd name="T7" fmla="*/ 38291 h 1203"/>
                <a:gd name="T8" fmla="*/ 10631 w 334"/>
                <a:gd name="T9" fmla="*/ 33357 h 1203"/>
                <a:gd name="T10" fmla="*/ 10631 w 334"/>
                <a:gd name="T11" fmla="*/ 4934 h 1203"/>
                <a:gd name="T12" fmla="*/ 5316 w 334"/>
                <a:gd name="T13" fmla="*/ 0 h 12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4" h="120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048"/>
                  </a:lnTo>
                  <a:cubicBezTo>
                    <a:pt x="1" y="1131"/>
                    <a:pt x="72" y="1203"/>
                    <a:pt x="167" y="1203"/>
                  </a:cubicBezTo>
                  <a:cubicBezTo>
                    <a:pt x="251" y="1203"/>
                    <a:pt x="334" y="1131"/>
                    <a:pt x="334" y="1048"/>
                  </a:cubicBezTo>
                  <a:lnTo>
                    <a:pt x="334" y="155"/>
                  </a:lnTo>
                  <a:cubicBezTo>
                    <a:pt x="334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800" name="Google Shape;340;p20">
              <a:extLst>
                <a:ext uri="{FF2B5EF4-FFF2-40B4-BE49-F238E27FC236}">
                  <a16:creationId xmlns:a16="http://schemas.microsoft.com/office/drawing/2014/main" id="{F87298F2-ECD5-984B-A4A4-57B908A62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128" y="2287058"/>
              <a:ext cx="10249" cy="38291"/>
            </a:xfrm>
            <a:custGeom>
              <a:avLst/>
              <a:gdLst>
                <a:gd name="T0" fmla="*/ 5315 w 322"/>
                <a:gd name="T1" fmla="*/ 0 h 1203"/>
                <a:gd name="T2" fmla="*/ 0 w 322"/>
                <a:gd name="T3" fmla="*/ 5316 h 1203"/>
                <a:gd name="T4" fmla="*/ 0 w 322"/>
                <a:gd name="T5" fmla="*/ 33357 h 1203"/>
                <a:gd name="T6" fmla="*/ 5315 w 322"/>
                <a:gd name="T7" fmla="*/ 38291 h 1203"/>
                <a:gd name="T8" fmla="*/ 10249 w 322"/>
                <a:gd name="T9" fmla="*/ 33357 h 1203"/>
                <a:gd name="T10" fmla="*/ 10249 w 322"/>
                <a:gd name="T11" fmla="*/ 4934 h 1203"/>
                <a:gd name="T12" fmla="*/ 5315 w 322"/>
                <a:gd name="T13" fmla="*/ 0 h 12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2" h="120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48"/>
                  </a:lnTo>
                  <a:cubicBezTo>
                    <a:pt x="0" y="1131"/>
                    <a:pt x="72" y="1203"/>
                    <a:pt x="167" y="1203"/>
                  </a:cubicBezTo>
                  <a:cubicBezTo>
                    <a:pt x="250" y="1203"/>
                    <a:pt x="322" y="1131"/>
                    <a:pt x="322" y="1048"/>
                  </a:cubicBezTo>
                  <a:lnTo>
                    <a:pt x="322" y="155"/>
                  </a:lnTo>
                  <a:cubicBezTo>
                    <a:pt x="322" y="60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801" name="Google Shape;341;p20">
              <a:extLst>
                <a:ext uri="{FF2B5EF4-FFF2-40B4-BE49-F238E27FC236}">
                  <a16:creationId xmlns:a16="http://schemas.microsoft.com/office/drawing/2014/main" id="{1E8FA7D3-2A8B-5A43-BE9F-9E0F32D35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377" y="1970604"/>
              <a:ext cx="221378" cy="185346"/>
            </a:xfrm>
            <a:custGeom>
              <a:avLst/>
              <a:gdLst>
                <a:gd name="T0" fmla="*/ 76583 w 6955"/>
                <a:gd name="T1" fmla="*/ 132667 h 5823"/>
                <a:gd name="T2" fmla="*/ 73559 w 6955"/>
                <a:gd name="T3" fmla="*/ 144413 h 5823"/>
                <a:gd name="T4" fmla="*/ 66366 w 6955"/>
                <a:gd name="T5" fmla="*/ 144413 h 5823"/>
                <a:gd name="T6" fmla="*/ 54970 w 6955"/>
                <a:gd name="T7" fmla="*/ 133049 h 5823"/>
                <a:gd name="T8" fmla="*/ 54970 w 6955"/>
                <a:gd name="T9" fmla="*/ 132667 h 5823"/>
                <a:gd name="T10" fmla="*/ 76583 w 6955"/>
                <a:gd name="T11" fmla="*/ 132667 h 5823"/>
                <a:gd name="T12" fmla="*/ 177389 w 6955"/>
                <a:gd name="T13" fmla="*/ 11395 h 5823"/>
                <a:gd name="T14" fmla="*/ 188752 w 6955"/>
                <a:gd name="T15" fmla="*/ 22758 h 5823"/>
                <a:gd name="T16" fmla="*/ 188752 w 6955"/>
                <a:gd name="T17" fmla="*/ 111437 h 5823"/>
                <a:gd name="T18" fmla="*/ 177389 w 6955"/>
                <a:gd name="T19" fmla="*/ 122800 h 5823"/>
                <a:gd name="T20" fmla="*/ 132668 w 6955"/>
                <a:gd name="T21" fmla="*/ 122800 h 5823"/>
                <a:gd name="T22" fmla="*/ 130026 w 6955"/>
                <a:gd name="T23" fmla="*/ 123564 h 5823"/>
                <a:gd name="T24" fmla="*/ 80753 w 6955"/>
                <a:gd name="T25" fmla="*/ 159182 h 5823"/>
                <a:gd name="T26" fmla="*/ 80753 w 6955"/>
                <a:gd name="T27" fmla="*/ 159182 h 5823"/>
                <a:gd name="T28" fmla="*/ 88328 w 6955"/>
                <a:gd name="T29" fmla="*/ 128880 h 5823"/>
                <a:gd name="T30" fmla="*/ 87183 w 6955"/>
                <a:gd name="T31" fmla="*/ 124710 h 5823"/>
                <a:gd name="T32" fmla="*/ 83013 w 6955"/>
                <a:gd name="T33" fmla="*/ 122800 h 5823"/>
                <a:gd name="T34" fmla="*/ 22026 w 6955"/>
                <a:gd name="T35" fmla="*/ 122800 h 5823"/>
                <a:gd name="T36" fmla="*/ 10631 w 6955"/>
                <a:gd name="T37" fmla="*/ 111437 h 5823"/>
                <a:gd name="T38" fmla="*/ 10631 w 6955"/>
                <a:gd name="T39" fmla="*/ 22758 h 5823"/>
                <a:gd name="T40" fmla="*/ 22026 w 6955"/>
                <a:gd name="T41" fmla="*/ 11395 h 5823"/>
                <a:gd name="T42" fmla="*/ 177389 w 6955"/>
                <a:gd name="T43" fmla="*/ 11395 h 5823"/>
                <a:gd name="T44" fmla="*/ 200116 w 6955"/>
                <a:gd name="T45" fmla="*/ 32626 h 5823"/>
                <a:gd name="T46" fmla="*/ 211511 w 6955"/>
                <a:gd name="T47" fmla="*/ 43989 h 5823"/>
                <a:gd name="T48" fmla="*/ 211511 w 6955"/>
                <a:gd name="T49" fmla="*/ 133049 h 5823"/>
                <a:gd name="T50" fmla="*/ 211129 w 6955"/>
                <a:gd name="T51" fmla="*/ 133049 h 5823"/>
                <a:gd name="T52" fmla="*/ 199765 w 6955"/>
                <a:gd name="T53" fmla="*/ 144413 h 5823"/>
                <a:gd name="T54" fmla="*/ 155044 w 6955"/>
                <a:gd name="T55" fmla="*/ 144413 h 5823"/>
                <a:gd name="T56" fmla="*/ 151256 w 6955"/>
                <a:gd name="T57" fmla="*/ 146322 h 5823"/>
                <a:gd name="T58" fmla="*/ 150492 w 6955"/>
                <a:gd name="T59" fmla="*/ 150460 h 5823"/>
                <a:gd name="T60" fmla="*/ 154280 w 6955"/>
                <a:gd name="T61" fmla="*/ 172073 h 5823"/>
                <a:gd name="T62" fmla="*/ 154280 w 6955"/>
                <a:gd name="T63" fmla="*/ 172073 h 5823"/>
                <a:gd name="T64" fmla="*/ 116371 w 6955"/>
                <a:gd name="T65" fmla="*/ 146322 h 5823"/>
                <a:gd name="T66" fmla="*/ 135310 w 6955"/>
                <a:gd name="T67" fmla="*/ 132667 h 5823"/>
                <a:gd name="T68" fmla="*/ 177771 w 6955"/>
                <a:gd name="T69" fmla="*/ 132667 h 5823"/>
                <a:gd name="T70" fmla="*/ 199765 w 6955"/>
                <a:gd name="T71" fmla="*/ 111055 h 5823"/>
                <a:gd name="T72" fmla="*/ 199765 w 6955"/>
                <a:gd name="T73" fmla="*/ 32626 h 5823"/>
                <a:gd name="T74" fmla="*/ 200116 w 6955"/>
                <a:gd name="T75" fmla="*/ 32626 h 5823"/>
                <a:gd name="T76" fmla="*/ 22026 w 6955"/>
                <a:gd name="T77" fmla="*/ 32 h 5823"/>
                <a:gd name="T78" fmla="*/ 32 w 6955"/>
                <a:gd name="T79" fmla="*/ 21995 h 5823"/>
                <a:gd name="T80" fmla="*/ 32 w 6955"/>
                <a:gd name="T81" fmla="*/ 110291 h 5823"/>
                <a:gd name="T82" fmla="*/ 22026 w 6955"/>
                <a:gd name="T83" fmla="*/ 132285 h 5823"/>
                <a:gd name="T84" fmla="*/ 44753 w 6955"/>
                <a:gd name="T85" fmla="*/ 132285 h 5823"/>
                <a:gd name="T86" fmla="*/ 44753 w 6955"/>
                <a:gd name="T87" fmla="*/ 132667 h 5823"/>
                <a:gd name="T88" fmla="*/ 66366 w 6955"/>
                <a:gd name="T89" fmla="*/ 154630 h 5823"/>
                <a:gd name="T90" fmla="*/ 70886 w 6955"/>
                <a:gd name="T91" fmla="*/ 154630 h 5823"/>
                <a:gd name="T92" fmla="*/ 69008 w 6955"/>
                <a:gd name="T93" fmla="*/ 162970 h 5823"/>
                <a:gd name="T94" fmla="*/ 72031 w 6955"/>
                <a:gd name="T95" fmla="*/ 171691 h 5823"/>
                <a:gd name="T96" fmla="*/ 76583 w 6955"/>
                <a:gd name="T97" fmla="*/ 172837 h 5823"/>
                <a:gd name="T98" fmla="*/ 81135 w 6955"/>
                <a:gd name="T99" fmla="*/ 171691 h 5823"/>
                <a:gd name="T100" fmla="*/ 103861 w 6955"/>
                <a:gd name="T101" fmla="*/ 155012 h 5823"/>
                <a:gd name="T102" fmla="*/ 109177 w 6955"/>
                <a:gd name="T103" fmla="*/ 155012 h 5823"/>
                <a:gd name="T104" fmla="*/ 152370 w 6955"/>
                <a:gd name="T105" fmla="*/ 183818 h 5823"/>
                <a:gd name="T106" fmla="*/ 156540 w 6955"/>
                <a:gd name="T107" fmla="*/ 185346 h 5823"/>
                <a:gd name="T108" fmla="*/ 160710 w 6955"/>
                <a:gd name="T109" fmla="*/ 183818 h 5823"/>
                <a:gd name="T110" fmla="*/ 164116 w 6955"/>
                <a:gd name="T111" fmla="*/ 175861 h 5823"/>
                <a:gd name="T112" fmla="*/ 160710 w 6955"/>
                <a:gd name="T113" fmla="*/ 155012 h 5823"/>
                <a:gd name="T114" fmla="*/ 199001 w 6955"/>
                <a:gd name="T115" fmla="*/ 155012 h 5823"/>
                <a:gd name="T116" fmla="*/ 220964 w 6955"/>
                <a:gd name="T117" fmla="*/ 133049 h 5823"/>
                <a:gd name="T118" fmla="*/ 220964 w 6955"/>
                <a:gd name="T119" fmla="*/ 44753 h 5823"/>
                <a:gd name="T120" fmla="*/ 199765 w 6955"/>
                <a:gd name="T121" fmla="*/ 22376 h 5823"/>
                <a:gd name="T122" fmla="*/ 177389 w 6955"/>
                <a:gd name="T123" fmla="*/ 32 h 5823"/>
                <a:gd name="T124" fmla="*/ 22026 w 6955"/>
                <a:gd name="T125" fmla="*/ 32 h 58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955" h="5823" extrusionOk="0">
                  <a:moveTo>
                    <a:pt x="2406" y="4168"/>
                  </a:moveTo>
                  <a:lnTo>
                    <a:pt x="2311" y="4537"/>
                  </a:lnTo>
                  <a:lnTo>
                    <a:pt x="2085" y="4537"/>
                  </a:lnTo>
                  <a:cubicBezTo>
                    <a:pt x="1894" y="4537"/>
                    <a:pt x="1727" y="4382"/>
                    <a:pt x="1727" y="4180"/>
                  </a:cubicBezTo>
                  <a:lnTo>
                    <a:pt x="1727" y="4168"/>
                  </a:lnTo>
                  <a:lnTo>
                    <a:pt x="2406" y="4168"/>
                  </a:lnTo>
                  <a:close/>
                  <a:moveTo>
                    <a:pt x="5573" y="358"/>
                  </a:moveTo>
                  <a:cubicBezTo>
                    <a:pt x="5764" y="358"/>
                    <a:pt x="5930" y="525"/>
                    <a:pt x="5930" y="715"/>
                  </a:cubicBezTo>
                  <a:lnTo>
                    <a:pt x="5930" y="3501"/>
                  </a:lnTo>
                  <a:cubicBezTo>
                    <a:pt x="5930" y="3692"/>
                    <a:pt x="5764" y="3858"/>
                    <a:pt x="5573" y="3858"/>
                  </a:cubicBezTo>
                  <a:lnTo>
                    <a:pt x="4168" y="3858"/>
                  </a:lnTo>
                  <a:cubicBezTo>
                    <a:pt x="4144" y="3858"/>
                    <a:pt x="4097" y="3870"/>
                    <a:pt x="4085" y="3882"/>
                  </a:cubicBezTo>
                  <a:lnTo>
                    <a:pt x="2537" y="5001"/>
                  </a:lnTo>
                  <a:lnTo>
                    <a:pt x="2775" y="4049"/>
                  </a:lnTo>
                  <a:cubicBezTo>
                    <a:pt x="2787" y="4001"/>
                    <a:pt x="2775" y="3942"/>
                    <a:pt x="2739" y="3918"/>
                  </a:cubicBezTo>
                  <a:cubicBezTo>
                    <a:pt x="2716" y="3870"/>
                    <a:pt x="2668" y="3858"/>
                    <a:pt x="2608" y="3858"/>
                  </a:cubicBezTo>
                  <a:lnTo>
                    <a:pt x="692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715"/>
                  </a:lnTo>
                  <a:cubicBezTo>
                    <a:pt x="334" y="525"/>
                    <a:pt x="501" y="358"/>
                    <a:pt x="692" y="358"/>
                  </a:cubicBezTo>
                  <a:lnTo>
                    <a:pt x="5573" y="358"/>
                  </a:lnTo>
                  <a:close/>
                  <a:moveTo>
                    <a:pt x="6287" y="1025"/>
                  </a:moveTo>
                  <a:cubicBezTo>
                    <a:pt x="6478" y="1025"/>
                    <a:pt x="6645" y="1191"/>
                    <a:pt x="6645" y="1382"/>
                  </a:cubicBezTo>
                  <a:lnTo>
                    <a:pt x="6645" y="4180"/>
                  </a:lnTo>
                  <a:lnTo>
                    <a:pt x="6633" y="4180"/>
                  </a:lnTo>
                  <a:cubicBezTo>
                    <a:pt x="6633" y="4382"/>
                    <a:pt x="6466" y="4537"/>
                    <a:pt x="6276" y="4537"/>
                  </a:cubicBezTo>
                  <a:lnTo>
                    <a:pt x="4871" y="4537"/>
                  </a:lnTo>
                  <a:cubicBezTo>
                    <a:pt x="4823" y="4537"/>
                    <a:pt x="4787" y="4561"/>
                    <a:pt x="4752" y="4597"/>
                  </a:cubicBezTo>
                  <a:cubicBezTo>
                    <a:pt x="4728" y="4632"/>
                    <a:pt x="4704" y="4692"/>
                    <a:pt x="4728" y="4727"/>
                  </a:cubicBezTo>
                  <a:lnTo>
                    <a:pt x="4847" y="5406"/>
                  </a:lnTo>
                  <a:lnTo>
                    <a:pt x="3656" y="4597"/>
                  </a:lnTo>
                  <a:lnTo>
                    <a:pt x="4251" y="4168"/>
                  </a:lnTo>
                  <a:lnTo>
                    <a:pt x="5585" y="4168"/>
                  </a:lnTo>
                  <a:cubicBezTo>
                    <a:pt x="5954" y="4168"/>
                    <a:pt x="6276" y="3858"/>
                    <a:pt x="6276" y="3489"/>
                  </a:cubicBezTo>
                  <a:lnTo>
                    <a:pt x="6276" y="1025"/>
                  </a:lnTo>
                  <a:lnTo>
                    <a:pt x="6287" y="1025"/>
                  </a:lnTo>
                  <a:close/>
                  <a:moveTo>
                    <a:pt x="692" y="1"/>
                  </a:moveTo>
                  <a:cubicBezTo>
                    <a:pt x="322" y="1"/>
                    <a:pt x="1" y="310"/>
                    <a:pt x="1" y="691"/>
                  </a:cubicBezTo>
                  <a:lnTo>
                    <a:pt x="1" y="3465"/>
                  </a:lnTo>
                  <a:cubicBezTo>
                    <a:pt x="1" y="3846"/>
                    <a:pt x="322" y="4156"/>
                    <a:pt x="692" y="4156"/>
                  </a:cubicBezTo>
                  <a:lnTo>
                    <a:pt x="1406" y="4156"/>
                  </a:lnTo>
                  <a:lnTo>
                    <a:pt x="1406" y="4168"/>
                  </a:lnTo>
                  <a:cubicBezTo>
                    <a:pt x="1406" y="4537"/>
                    <a:pt x="1715" y="4858"/>
                    <a:pt x="2085" y="4858"/>
                  </a:cubicBezTo>
                  <a:lnTo>
                    <a:pt x="2227" y="4858"/>
                  </a:lnTo>
                  <a:lnTo>
                    <a:pt x="2168" y="5120"/>
                  </a:lnTo>
                  <a:cubicBezTo>
                    <a:pt x="2132" y="5228"/>
                    <a:pt x="2180" y="5335"/>
                    <a:pt x="2263" y="5394"/>
                  </a:cubicBezTo>
                  <a:cubicBezTo>
                    <a:pt x="2311" y="5418"/>
                    <a:pt x="2358" y="5430"/>
                    <a:pt x="2406" y="5430"/>
                  </a:cubicBezTo>
                  <a:cubicBezTo>
                    <a:pt x="2442" y="5430"/>
                    <a:pt x="2501" y="5418"/>
                    <a:pt x="2549" y="5394"/>
                  </a:cubicBezTo>
                  <a:lnTo>
                    <a:pt x="3263" y="4870"/>
                  </a:lnTo>
                  <a:lnTo>
                    <a:pt x="3430" y="4870"/>
                  </a:lnTo>
                  <a:lnTo>
                    <a:pt x="4787" y="5775"/>
                  </a:lnTo>
                  <a:cubicBezTo>
                    <a:pt x="4823" y="5811"/>
                    <a:pt x="4871" y="5823"/>
                    <a:pt x="4918" y="5823"/>
                  </a:cubicBezTo>
                  <a:cubicBezTo>
                    <a:pt x="4954" y="5823"/>
                    <a:pt x="5002" y="5811"/>
                    <a:pt x="5049" y="5775"/>
                  </a:cubicBezTo>
                  <a:cubicBezTo>
                    <a:pt x="5144" y="5716"/>
                    <a:pt x="5180" y="5632"/>
                    <a:pt x="5156" y="5525"/>
                  </a:cubicBezTo>
                  <a:lnTo>
                    <a:pt x="5049" y="4870"/>
                  </a:lnTo>
                  <a:lnTo>
                    <a:pt x="6252" y="4870"/>
                  </a:lnTo>
                  <a:cubicBezTo>
                    <a:pt x="6633" y="4870"/>
                    <a:pt x="6942" y="4561"/>
                    <a:pt x="6942" y="4180"/>
                  </a:cubicBezTo>
                  <a:lnTo>
                    <a:pt x="6942" y="1406"/>
                  </a:lnTo>
                  <a:cubicBezTo>
                    <a:pt x="6954" y="1013"/>
                    <a:pt x="6645" y="703"/>
                    <a:pt x="6276" y="703"/>
                  </a:cubicBezTo>
                  <a:cubicBezTo>
                    <a:pt x="6252" y="310"/>
                    <a:pt x="5954" y="1"/>
                    <a:pt x="5573" y="1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802" name="Google Shape;342;p20">
              <a:extLst>
                <a:ext uri="{FF2B5EF4-FFF2-40B4-BE49-F238E27FC236}">
                  <a16:creationId xmlns:a16="http://schemas.microsoft.com/office/drawing/2014/main" id="{6F38DF31-587D-8F46-B84A-3D3C0D1B6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432" y="2004344"/>
              <a:ext cx="26928" cy="10249"/>
            </a:xfrm>
            <a:custGeom>
              <a:avLst/>
              <a:gdLst>
                <a:gd name="T0" fmla="*/ 5316 w 846"/>
                <a:gd name="T1" fmla="*/ 0 h 322"/>
                <a:gd name="T2" fmla="*/ 0 w 846"/>
                <a:gd name="T3" fmla="*/ 5315 h 322"/>
                <a:gd name="T4" fmla="*/ 5316 w 846"/>
                <a:gd name="T5" fmla="*/ 10249 h 322"/>
                <a:gd name="T6" fmla="*/ 21612 w 846"/>
                <a:gd name="T7" fmla="*/ 10249 h 322"/>
                <a:gd name="T8" fmla="*/ 26928 w 846"/>
                <a:gd name="T9" fmla="*/ 5315 h 322"/>
                <a:gd name="T10" fmla="*/ 21612 w 846"/>
                <a:gd name="T11" fmla="*/ 0 h 322"/>
                <a:gd name="T12" fmla="*/ 5316 w 846"/>
                <a:gd name="T13" fmla="*/ 0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803" name="Google Shape;343;p20">
              <a:extLst>
                <a:ext uri="{FF2B5EF4-FFF2-40B4-BE49-F238E27FC236}">
                  <a16:creationId xmlns:a16="http://schemas.microsoft.com/office/drawing/2014/main" id="{38D6896A-B784-064B-A954-AF47D0D0D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074" y="2004344"/>
              <a:ext cx="82663" cy="10249"/>
            </a:xfrm>
            <a:custGeom>
              <a:avLst/>
              <a:gdLst>
                <a:gd name="T0" fmla="*/ 5316 w 2597"/>
                <a:gd name="T1" fmla="*/ 0 h 322"/>
                <a:gd name="T2" fmla="*/ 32 w 2597"/>
                <a:gd name="T3" fmla="*/ 5315 h 322"/>
                <a:gd name="T4" fmla="*/ 5316 w 2597"/>
                <a:gd name="T5" fmla="*/ 10249 h 322"/>
                <a:gd name="T6" fmla="*/ 77347 w 2597"/>
                <a:gd name="T7" fmla="*/ 10249 h 322"/>
                <a:gd name="T8" fmla="*/ 82631 w 2597"/>
                <a:gd name="T9" fmla="*/ 5315 h 322"/>
                <a:gd name="T10" fmla="*/ 77347 w 2597"/>
                <a:gd name="T11" fmla="*/ 0 h 322"/>
                <a:gd name="T12" fmla="*/ 5316 w 2597"/>
                <a:gd name="T13" fmla="*/ 0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97" h="322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2430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30" y="0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804" name="Google Shape;344;p20">
              <a:extLst>
                <a:ext uri="{FF2B5EF4-FFF2-40B4-BE49-F238E27FC236}">
                  <a16:creationId xmlns:a16="http://schemas.microsoft.com/office/drawing/2014/main" id="{0DC8BDEC-2834-B146-AC46-8B877F091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432" y="2031622"/>
              <a:ext cx="121304" cy="10631"/>
            </a:xfrm>
            <a:custGeom>
              <a:avLst/>
              <a:gdLst>
                <a:gd name="T0" fmla="*/ 5316 w 3811"/>
                <a:gd name="T1" fmla="*/ 32 h 334"/>
                <a:gd name="T2" fmla="*/ 0 w 3811"/>
                <a:gd name="T3" fmla="*/ 5316 h 334"/>
                <a:gd name="T4" fmla="*/ 5316 w 3811"/>
                <a:gd name="T5" fmla="*/ 10631 h 334"/>
                <a:gd name="T6" fmla="*/ 115988 w 3811"/>
                <a:gd name="T7" fmla="*/ 10631 h 334"/>
                <a:gd name="T8" fmla="*/ 121272 w 3811"/>
                <a:gd name="T9" fmla="*/ 5316 h 334"/>
                <a:gd name="T10" fmla="*/ 115988 w 3811"/>
                <a:gd name="T11" fmla="*/ 32 h 334"/>
                <a:gd name="T12" fmla="*/ 5316 w 3811"/>
                <a:gd name="T13" fmla="*/ 32 h 3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1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3644" y="334"/>
                  </a:lnTo>
                  <a:cubicBezTo>
                    <a:pt x="3739" y="334"/>
                    <a:pt x="3810" y="263"/>
                    <a:pt x="3810" y="167"/>
                  </a:cubicBezTo>
                  <a:cubicBezTo>
                    <a:pt x="3810" y="84"/>
                    <a:pt x="3739" y="1"/>
                    <a:pt x="3644" y="1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805" name="Google Shape;345;p20">
              <a:extLst>
                <a:ext uri="{FF2B5EF4-FFF2-40B4-BE49-F238E27FC236}">
                  <a16:creationId xmlns:a16="http://schemas.microsoft.com/office/drawing/2014/main" id="{D6B72FEF-5ADC-2F45-8943-FBC443212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432" y="2059664"/>
              <a:ext cx="82249" cy="10663"/>
            </a:xfrm>
            <a:custGeom>
              <a:avLst/>
              <a:gdLst>
                <a:gd name="T0" fmla="*/ 4934 w 2584"/>
                <a:gd name="T1" fmla="*/ 32 h 335"/>
                <a:gd name="T2" fmla="*/ 0 w 2584"/>
                <a:gd name="T3" fmla="*/ 5316 h 335"/>
                <a:gd name="T4" fmla="*/ 4934 w 2584"/>
                <a:gd name="T5" fmla="*/ 10631 h 335"/>
                <a:gd name="T6" fmla="*/ 77315 w 2584"/>
                <a:gd name="T7" fmla="*/ 10631 h 335"/>
                <a:gd name="T8" fmla="*/ 82249 w 2584"/>
                <a:gd name="T9" fmla="*/ 5316 h 335"/>
                <a:gd name="T10" fmla="*/ 77315 w 2584"/>
                <a:gd name="T11" fmla="*/ 32 h 335"/>
                <a:gd name="T12" fmla="*/ 4934 w 2584"/>
                <a:gd name="T13" fmla="*/ 32 h 3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84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2429" y="334"/>
                  </a:lnTo>
                  <a:cubicBezTo>
                    <a:pt x="2513" y="334"/>
                    <a:pt x="2584" y="251"/>
                    <a:pt x="2584" y="167"/>
                  </a:cubicBezTo>
                  <a:cubicBezTo>
                    <a:pt x="2584" y="72"/>
                    <a:pt x="2513" y="1"/>
                    <a:pt x="2429" y="1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806" name="Google Shape;346;p20">
              <a:extLst>
                <a:ext uri="{FF2B5EF4-FFF2-40B4-BE49-F238E27FC236}">
                  <a16:creationId xmlns:a16="http://schemas.microsoft.com/office/drawing/2014/main" id="{9B3E843B-BB5F-6848-9546-DE3F9C353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777" y="2059664"/>
              <a:ext cx="26960" cy="10663"/>
            </a:xfrm>
            <a:custGeom>
              <a:avLst/>
              <a:gdLst>
                <a:gd name="T0" fmla="*/ 4965 w 847"/>
                <a:gd name="T1" fmla="*/ 32 h 335"/>
                <a:gd name="T2" fmla="*/ 32 w 847"/>
                <a:gd name="T3" fmla="*/ 5316 h 335"/>
                <a:gd name="T4" fmla="*/ 4965 w 847"/>
                <a:gd name="T5" fmla="*/ 10631 h 335"/>
                <a:gd name="T6" fmla="*/ 21644 w 847"/>
                <a:gd name="T7" fmla="*/ 10631 h 335"/>
                <a:gd name="T8" fmla="*/ 26928 w 847"/>
                <a:gd name="T9" fmla="*/ 5316 h 335"/>
                <a:gd name="T10" fmla="*/ 21644 w 847"/>
                <a:gd name="T11" fmla="*/ 32 h 335"/>
                <a:gd name="T12" fmla="*/ 4965 w 847"/>
                <a:gd name="T13" fmla="*/ 32 h 3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47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75" y="334"/>
                    <a:pt x="846" y="251"/>
                    <a:pt x="846" y="167"/>
                  </a:cubicBezTo>
                  <a:cubicBezTo>
                    <a:pt x="846" y="72"/>
                    <a:pt x="775" y="1"/>
                    <a:pt x="680" y="1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grpSp>
        <p:nvGrpSpPr>
          <p:cNvPr id="32776" name="Google Shape;347;p20">
            <a:extLst>
              <a:ext uri="{FF2B5EF4-FFF2-40B4-BE49-F238E27FC236}">
                <a16:creationId xmlns:a16="http://schemas.microsoft.com/office/drawing/2014/main" id="{DEEB2BFA-0540-524B-BF1B-497B7BDFF4D1}"/>
              </a:ext>
            </a:extLst>
          </p:cNvPr>
          <p:cNvGrpSpPr>
            <a:grpSpLocks/>
          </p:cNvGrpSpPr>
          <p:nvPr/>
        </p:nvGrpSpPr>
        <p:grpSpPr bwMode="auto">
          <a:xfrm>
            <a:off x="3028950" y="2475312"/>
            <a:ext cx="341710" cy="334565"/>
            <a:chOff x="1329585" y="1989925"/>
            <a:chExt cx="341472" cy="335074"/>
          </a:xfrm>
        </p:grpSpPr>
        <p:sp>
          <p:nvSpPr>
            <p:cNvPr id="32791" name="Google Shape;348;p20">
              <a:extLst>
                <a:ext uri="{FF2B5EF4-FFF2-40B4-BE49-F238E27FC236}">
                  <a16:creationId xmlns:a16="http://schemas.microsoft.com/office/drawing/2014/main" id="{5A43C03A-D14F-CD48-96A7-6145B7E6B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2263" y="2097956"/>
              <a:ext cx="108795" cy="226661"/>
            </a:xfrm>
            <a:custGeom>
              <a:avLst/>
              <a:gdLst>
                <a:gd name="T0" fmla="*/ 40551 w 3418"/>
                <a:gd name="T1" fmla="*/ 14801 h 7121"/>
                <a:gd name="T2" fmla="*/ 40551 w 3418"/>
                <a:gd name="T3" fmla="*/ 35236 h 7121"/>
                <a:gd name="T4" fmla="*/ 50801 w 3418"/>
                <a:gd name="T5" fmla="*/ 35236 h 7121"/>
                <a:gd name="T6" fmla="*/ 54207 w 3418"/>
                <a:gd name="T7" fmla="*/ 16679 h 7121"/>
                <a:gd name="T8" fmla="*/ 58376 w 3418"/>
                <a:gd name="T9" fmla="*/ 20467 h 7121"/>
                <a:gd name="T10" fmla="*/ 58376 w 3418"/>
                <a:gd name="T11" fmla="*/ 36000 h 7121"/>
                <a:gd name="T12" fmla="*/ 68976 w 3418"/>
                <a:gd name="T13" fmla="*/ 36000 h 7121"/>
                <a:gd name="T14" fmla="*/ 72031 w 3418"/>
                <a:gd name="T15" fmla="*/ 20849 h 7121"/>
                <a:gd name="T16" fmla="*/ 76583 w 3418"/>
                <a:gd name="T17" fmla="*/ 24636 h 7121"/>
                <a:gd name="T18" fmla="*/ 76583 w 3418"/>
                <a:gd name="T19" fmla="*/ 39405 h 7121"/>
                <a:gd name="T20" fmla="*/ 86800 w 3418"/>
                <a:gd name="T21" fmla="*/ 39405 h 7121"/>
                <a:gd name="T22" fmla="*/ 90588 w 3418"/>
                <a:gd name="T23" fmla="*/ 24636 h 7121"/>
                <a:gd name="T24" fmla="*/ 94758 w 3418"/>
                <a:gd name="T25" fmla="*/ 28424 h 7121"/>
                <a:gd name="T26" fmla="*/ 94758 w 3418"/>
                <a:gd name="T27" fmla="*/ 54206 h 7121"/>
                <a:gd name="T28" fmla="*/ 83395 w 3418"/>
                <a:gd name="T29" fmla="*/ 90970 h 7121"/>
                <a:gd name="T30" fmla="*/ 32212 w 3418"/>
                <a:gd name="T31" fmla="*/ 107999 h 7121"/>
                <a:gd name="T32" fmla="*/ 29952 w 3418"/>
                <a:gd name="T33" fmla="*/ 92084 h 7121"/>
                <a:gd name="T34" fmla="*/ 14801 w 3418"/>
                <a:gd name="T35" fmla="*/ 40551 h 7121"/>
                <a:gd name="T36" fmla="*/ 21995 w 3418"/>
                <a:gd name="T37" fmla="*/ 39405 h 7121"/>
                <a:gd name="T38" fmla="*/ 27310 w 3418"/>
                <a:gd name="T39" fmla="*/ 51915 h 7121"/>
                <a:gd name="T40" fmla="*/ 32212 w 3418"/>
                <a:gd name="T41" fmla="*/ 14801 h 7121"/>
                <a:gd name="T42" fmla="*/ 36764 w 3418"/>
                <a:gd name="T43" fmla="*/ 10981 h 7121"/>
                <a:gd name="T44" fmla="*/ 93612 w 3418"/>
                <a:gd name="T45" fmla="*/ 134163 h 7121"/>
                <a:gd name="T46" fmla="*/ 25782 w 3418"/>
                <a:gd name="T47" fmla="*/ 117484 h 7121"/>
                <a:gd name="T48" fmla="*/ 93612 w 3418"/>
                <a:gd name="T49" fmla="*/ 144763 h 7121"/>
                <a:gd name="T50" fmla="*/ 25782 w 3418"/>
                <a:gd name="T51" fmla="*/ 216030 h 7121"/>
                <a:gd name="T52" fmla="*/ 93612 w 3418"/>
                <a:gd name="T53" fmla="*/ 144763 h 7121"/>
                <a:gd name="T54" fmla="*/ 21231 w 3418"/>
                <a:gd name="T55" fmla="*/ 14801 h 7121"/>
                <a:gd name="T56" fmla="*/ 19162 w 3418"/>
                <a:gd name="T57" fmla="*/ 28360 h 7121"/>
                <a:gd name="T58" fmla="*/ 1528 w 3418"/>
                <a:gd name="T59" fmla="*/ 62546 h 7121"/>
                <a:gd name="T60" fmla="*/ 22758 w 3418"/>
                <a:gd name="T61" fmla="*/ 106121 h 7121"/>
                <a:gd name="T62" fmla="*/ 14801 w 3418"/>
                <a:gd name="T63" fmla="*/ 111437 h 7121"/>
                <a:gd name="T64" fmla="*/ 14801 w 3418"/>
                <a:gd name="T65" fmla="*/ 221314 h 7121"/>
                <a:gd name="T66" fmla="*/ 98546 w 3418"/>
                <a:gd name="T67" fmla="*/ 226629 h 7121"/>
                <a:gd name="T68" fmla="*/ 103861 w 3418"/>
                <a:gd name="T69" fmla="*/ 139097 h 7121"/>
                <a:gd name="T70" fmla="*/ 98546 w 3418"/>
                <a:gd name="T71" fmla="*/ 106885 h 7121"/>
                <a:gd name="T72" fmla="*/ 95522 w 3418"/>
                <a:gd name="T73" fmla="*/ 92084 h 7121"/>
                <a:gd name="T74" fmla="*/ 106885 w 3418"/>
                <a:gd name="T75" fmla="*/ 27660 h 7121"/>
                <a:gd name="T76" fmla="*/ 91352 w 3418"/>
                <a:gd name="T77" fmla="*/ 12891 h 7121"/>
                <a:gd name="T78" fmla="*/ 73145 w 3418"/>
                <a:gd name="T79" fmla="*/ 9103 h 7121"/>
                <a:gd name="T80" fmla="*/ 65952 w 3418"/>
                <a:gd name="T81" fmla="*/ 10981 h 7121"/>
                <a:gd name="T82" fmla="*/ 54588 w 3418"/>
                <a:gd name="T83" fmla="*/ 5698 h 7121"/>
                <a:gd name="T84" fmla="*/ 36764 w 3418"/>
                <a:gd name="T85" fmla="*/ 0 h 71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lnTo>
                    <a:pt x="1155" y="345"/>
                  </a:ln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lnTo>
                    <a:pt x="2941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lnTo>
                    <a:pt x="2941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lnTo>
                    <a:pt x="1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2" name="Google Shape;349;p20">
              <a:extLst>
                <a:ext uri="{FF2B5EF4-FFF2-40B4-BE49-F238E27FC236}">
                  <a16:creationId xmlns:a16="http://schemas.microsoft.com/office/drawing/2014/main" id="{6C84477D-E0BD-7645-98B2-2A92F3C44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137" y="1989925"/>
              <a:ext cx="198587" cy="335074"/>
            </a:xfrm>
            <a:custGeom>
              <a:avLst/>
              <a:gdLst>
                <a:gd name="T0" fmla="*/ 29952 w 6239"/>
                <a:gd name="T1" fmla="*/ 20498 h 10527"/>
                <a:gd name="T2" fmla="*/ 78461 w 6239"/>
                <a:gd name="T3" fmla="*/ 28456 h 10527"/>
                <a:gd name="T4" fmla="*/ 44339 w 6239"/>
                <a:gd name="T5" fmla="*/ 14419 h 10527"/>
                <a:gd name="T6" fmla="*/ 163733 w 6239"/>
                <a:gd name="T7" fmla="*/ 80371 h 10527"/>
                <a:gd name="T8" fmla="*/ 158036 w 6239"/>
                <a:gd name="T9" fmla="*/ 61814 h 10527"/>
                <a:gd name="T10" fmla="*/ 187606 w 6239"/>
                <a:gd name="T11" fmla="*/ 75437 h 10527"/>
                <a:gd name="T12" fmla="*/ 182672 w 6239"/>
                <a:gd name="T13" fmla="*/ 86800 h 10527"/>
                <a:gd name="T14" fmla="*/ 174333 w 6239"/>
                <a:gd name="T15" fmla="*/ 83776 h 10527"/>
                <a:gd name="T16" fmla="*/ 100042 w 6239"/>
                <a:gd name="T17" fmla="*/ 16329 h 10527"/>
                <a:gd name="T18" fmla="*/ 93612 w 6239"/>
                <a:gd name="T19" fmla="*/ 43225 h 10527"/>
                <a:gd name="T20" fmla="*/ 104211 w 6239"/>
                <a:gd name="T21" fmla="*/ 45899 h 10527"/>
                <a:gd name="T22" fmla="*/ 114460 w 6239"/>
                <a:gd name="T23" fmla="*/ 23904 h 10527"/>
                <a:gd name="T24" fmla="*/ 111787 w 6239"/>
                <a:gd name="T25" fmla="*/ 47395 h 10527"/>
                <a:gd name="T26" fmla="*/ 122036 w 6239"/>
                <a:gd name="T27" fmla="*/ 50419 h 10527"/>
                <a:gd name="T28" fmla="*/ 131139 w 6239"/>
                <a:gd name="T29" fmla="*/ 31480 h 10527"/>
                <a:gd name="T30" fmla="*/ 133399 w 6239"/>
                <a:gd name="T31" fmla="*/ 39437 h 10527"/>
                <a:gd name="T32" fmla="*/ 133399 w 6239"/>
                <a:gd name="T33" fmla="*/ 61050 h 10527"/>
                <a:gd name="T34" fmla="*/ 147468 w 6239"/>
                <a:gd name="T35" fmla="*/ 39756 h 10527"/>
                <a:gd name="T36" fmla="*/ 151606 w 6239"/>
                <a:gd name="T37" fmla="*/ 44753 h 10527"/>
                <a:gd name="T38" fmla="*/ 126970 w 6239"/>
                <a:gd name="T39" fmla="*/ 103097 h 10527"/>
                <a:gd name="T40" fmla="*/ 73527 w 6239"/>
                <a:gd name="T41" fmla="*/ 123946 h 10527"/>
                <a:gd name="T42" fmla="*/ 60254 w 6239"/>
                <a:gd name="T43" fmla="*/ 62546 h 10527"/>
                <a:gd name="T44" fmla="*/ 76169 w 6239"/>
                <a:gd name="T45" fmla="*/ 56498 h 10527"/>
                <a:gd name="T46" fmla="*/ 92466 w 6239"/>
                <a:gd name="T47" fmla="*/ 17093 h 10527"/>
                <a:gd name="T48" fmla="*/ 97400 w 6239"/>
                <a:gd name="T49" fmla="*/ 14419 h 10527"/>
                <a:gd name="T50" fmla="*/ 64042 w 6239"/>
                <a:gd name="T51" fmla="*/ 152370 h 10527"/>
                <a:gd name="T52" fmla="*/ 6080 w 6239"/>
                <a:gd name="T53" fmla="*/ 32 h 10527"/>
                <a:gd name="T54" fmla="*/ 26896 w 6239"/>
                <a:gd name="T55" fmla="*/ 34122 h 10527"/>
                <a:gd name="T56" fmla="*/ 30334 w 6239"/>
                <a:gd name="T57" fmla="*/ 35650 h 10527"/>
                <a:gd name="T58" fmla="*/ 61782 w 6239"/>
                <a:gd name="T59" fmla="*/ 100455 h 10527"/>
                <a:gd name="T60" fmla="*/ 52297 w 6239"/>
                <a:gd name="T61" fmla="*/ 130025 h 10527"/>
                <a:gd name="T62" fmla="*/ 57612 w 6239"/>
                <a:gd name="T63" fmla="*/ 335042 h 10527"/>
                <a:gd name="T64" fmla="*/ 141739 w 6239"/>
                <a:gd name="T65" fmla="*/ 196327 h 10527"/>
                <a:gd name="T66" fmla="*/ 131139 w 6239"/>
                <a:gd name="T67" fmla="*/ 324061 h 10527"/>
                <a:gd name="T68" fmla="*/ 131521 w 6239"/>
                <a:gd name="T69" fmla="*/ 162619 h 10527"/>
                <a:gd name="T70" fmla="*/ 136805 w 6239"/>
                <a:gd name="T71" fmla="*/ 183086 h 10527"/>
                <a:gd name="T72" fmla="*/ 142121 w 6239"/>
                <a:gd name="T73" fmla="*/ 157304 h 10527"/>
                <a:gd name="T74" fmla="*/ 134927 w 6239"/>
                <a:gd name="T75" fmla="*/ 124710 h 10527"/>
                <a:gd name="T76" fmla="*/ 175860 w 6239"/>
                <a:gd name="T77" fmla="*/ 96668 h 10527"/>
                <a:gd name="T78" fmla="*/ 194035 w 6239"/>
                <a:gd name="T79" fmla="*/ 89092 h 10527"/>
                <a:gd name="T80" fmla="*/ 189484 w 6239"/>
                <a:gd name="T81" fmla="*/ 63692 h 10527"/>
                <a:gd name="T82" fmla="*/ 159945 w 6239"/>
                <a:gd name="T83" fmla="*/ 35650 h 10527"/>
                <a:gd name="T84" fmla="*/ 147054 w 6239"/>
                <a:gd name="T85" fmla="*/ 28551 h 10527"/>
                <a:gd name="T86" fmla="*/ 133017 w 6239"/>
                <a:gd name="T87" fmla="*/ 20880 h 10527"/>
                <a:gd name="T88" fmla="*/ 125442 w 6239"/>
                <a:gd name="T89" fmla="*/ 20117 h 10527"/>
                <a:gd name="T90" fmla="*/ 113124 w 6239"/>
                <a:gd name="T91" fmla="*/ 13018 h 10527"/>
                <a:gd name="T92" fmla="*/ 100042 w 6239"/>
                <a:gd name="T93" fmla="*/ 3820 h 10527"/>
                <a:gd name="T94" fmla="*/ 88678 w 6239"/>
                <a:gd name="T95" fmla="*/ 5729 h 10527"/>
                <a:gd name="T96" fmla="*/ 43575 w 6239"/>
                <a:gd name="T97" fmla="*/ 2292 h 1052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lnTo>
                    <a:pt x="3060" y="453"/>
                  </a:ln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lnTo>
                    <a:pt x="413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3" name="Google Shape;350;p20">
              <a:extLst>
                <a:ext uri="{FF2B5EF4-FFF2-40B4-BE49-F238E27FC236}">
                  <a16:creationId xmlns:a16="http://schemas.microsoft.com/office/drawing/2014/main" id="{B176B7EA-453D-A441-AF41-BE583F90D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585" y="2127494"/>
              <a:ext cx="108795" cy="197123"/>
            </a:xfrm>
            <a:custGeom>
              <a:avLst/>
              <a:gdLst>
                <a:gd name="T0" fmla="*/ 40551 w 3418"/>
                <a:gd name="T1" fmla="*/ 15183 h 6193"/>
                <a:gd name="T2" fmla="*/ 40551 w 3418"/>
                <a:gd name="T3" fmla="*/ 35650 h 6193"/>
                <a:gd name="T4" fmla="*/ 50769 w 3418"/>
                <a:gd name="T5" fmla="*/ 35650 h 6193"/>
                <a:gd name="T6" fmla="*/ 54207 w 3418"/>
                <a:gd name="T7" fmla="*/ 16711 h 6193"/>
                <a:gd name="T8" fmla="*/ 58376 w 3418"/>
                <a:gd name="T9" fmla="*/ 20499 h 6193"/>
                <a:gd name="T10" fmla="*/ 58376 w 3418"/>
                <a:gd name="T11" fmla="*/ 36032 h 6193"/>
                <a:gd name="T12" fmla="*/ 68976 w 3418"/>
                <a:gd name="T13" fmla="*/ 36032 h 6193"/>
                <a:gd name="T14" fmla="*/ 72381 w 3418"/>
                <a:gd name="T15" fmla="*/ 20880 h 6193"/>
                <a:gd name="T16" fmla="*/ 76551 w 3418"/>
                <a:gd name="T17" fmla="*/ 24668 h 6193"/>
                <a:gd name="T18" fmla="*/ 76551 w 3418"/>
                <a:gd name="T19" fmla="*/ 39437 h 6193"/>
                <a:gd name="T20" fmla="*/ 86800 w 3418"/>
                <a:gd name="T21" fmla="*/ 39437 h 6193"/>
                <a:gd name="T22" fmla="*/ 90588 w 3418"/>
                <a:gd name="T23" fmla="*/ 24668 h 6193"/>
                <a:gd name="T24" fmla="*/ 95108 w 3418"/>
                <a:gd name="T25" fmla="*/ 28456 h 6193"/>
                <a:gd name="T26" fmla="*/ 95108 w 3418"/>
                <a:gd name="T27" fmla="*/ 53856 h 6193"/>
                <a:gd name="T28" fmla="*/ 84891 w 3418"/>
                <a:gd name="T29" fmla="*/ 89856 h 6193"/>
                <a:gd name="T30" fmla="*/ 33740 w 3418"/>
                <a:gd name="T31" fmla="*/ 106885 h 6193"/>
                <a:gd name="T32" fmla="*/ 31448 w 3418"/>
                <a:gd name="T33" fmla="*/ 90970 h 6193"/>
                <a:gd name="T34" fmla="*/ 14769 w 3418"/>
                <a:gd name="T35" fmla="*/ 40583 h 6193"/>
                <a:gd name="T36" fmla="*/ 21995 w 3418"/>
                <a:gd name="T37" fmla="*/ 39819 h 6193"/>
                <a:gd name="T38" fmla="*/ 27278 w 3418"/>
                <a:gd name="T39" fmla="*/ 51947 h 6193"/>
                <a:gd name="T40" fmla="*/ 32594 w 3418"/>
                <a:gd name="T41" fmla="*/ 15183 h 6193"/>
                <a:gd name="T42" fmla="*/ 36764 w 3418"/>
                <a:gd name="T43" fmla="*/ 11395 h 6193"/>
                <a:gd name="T44" fmla="*/ 93612 w 3418"/>
                <a:gd name="T45" fmla="*/ 134195 h 6193"/>
                <a:gd name="T46" fmla="*/ 25782 w 3418"/>
                <a:gd name="T47" fmla="*/ 117516 h 6193"/>
                <a:gd name="T48" fmla="*/ 93612 w 3418"/>
                <a:gd name="T49" fmla="*/ 144413 h 6193"/>
                <a:gd name="T50" fmla="*/ 25782 w 3418"/>
                <a:gd name="T51" fmla="*/ 186492 h 6193"/>
                <a:gd name="T52" fmla="*/ 93612 w 3418"/>
                <a:gd name="T53" fmla="*/ 144413 h 6193"/>
                <a:gd name="T54" fmla="*/ 21613 w 3418"/>
                <a:gd name="T55" fmla="*/ 14801 h 6193"/>
                <a:gd name="T56" fmla="*/ 18239 w 3418"/>
                <a:gd name="T57" fmla="*/ 28233 h 6193"/>
                <a:gd name="T58" fmla="*/ 1528 w 3418"/>
                <a:gd name="T59" fmla="*/ 62546 h 6193"/>
                <a:gd name="T60" fmla="*/ 23109 w 3418"/>
                <a:gd name="T61" fmla="*/ 106153 h 6193"/>
                <a:gd name="T62" fmla="*/ 14769 w 3418"/>
                <a:gd name="T63" fmla="*/ 111055 h 6193"/>
                <a:gd name="T64" fmla="*/ 14769 w 3418"/>
                <a:gd name="T65" fmla="*/ 191776 h 6193"/>
                <a:gd name="T66" fmla="*/ 98928 w 3418"/>
                <a:gd name="T67" fmla="*/ 197091 h 6193"/>
                <a:gd name="T68" fmla="*/ 103830 w 3418"/>
                <a:gd name="T69" fmla="*/ 138747 h 6193"/>
                <a:gd name="T70" fmla="*/ 98928 w 3418"/>
                <a:gd name="T71" fmla="*/ 106153 h 6193"/>
                <a:gd name="T72" fmla="*/ 95490 w 3418"/>
                <a:gd name="T73" fmla="*/ 91352 h 6193"/>
                <a:gd name="T74" fmla="*/ 107235 w 3418"/>
                <a:gd name="T75" fmla="*/ 27310 h 6193"/>
                <a:gd name="T76" fmla="*/ 92084 w 3418"/>
                <a:gd name="T77" fmla="*/ 12923 h 6193"/>
                <a:gd name="T78" fmla="*/ 73527 w 3418"/>
                <a:gd name="T79" fmla="*/ 9135 h 6193"/>
                <a:gd name="T80" fmla="*/ 66334 w 3418"/>
                <a:gd name="T81" fmla="*/ 11013 h 6193"/>
                <a:gd name="T82" fmla="*/ 54939 w 3418"/>
                <a:gd name="T83" fmla="*/ 5698 h 6193"/>
                <a:gd name="T84" fmla="*/ 37146 w 3418"/>
                <a:gd name="T85" fmla="*/ 32 h 61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lnTo>
                    <a:pt x="1155" y="358"/>
                  </a:ln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lnTo>
                    <a:pt x="2941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lnTo>
                    <a:pt x="2941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lnTo>
                    <a:pt x="1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sp>
        <p:nvSpPr>
          <p:cNvPr id="32777" name="Google Shape;351;p20">
            <a:extLst>
              <a:ext uri="{FF2B5EF4-FFF2-40B4-BE49-F238E27FC236}">
                <a16:creationId xmlns:a16="http://schemas.microsoft.com/office/drawing/2014/main" id="{5E9B39E3-1AE1-2143-8738-112E10F14F6E}"/>
              </a:ext>
            </a:extLst>
          </p:cNvPr>
          <p:cNvSpPr>
            <a:spLocks/>
          </p:cNvSpPr>
          <p:nvPr/>
        </p:nvSpPr>
        <p:spPr bwMode="auto">
          <a:xfrm>
            <a:off x="6884194" y="2480072"/>
            <a:ext cx="354806" cy="323850"/>
          </a:xfrm>
          <a:custGeom>
            <a:avLst/>
            <a:gdLst>
              <a:gd name="T0" fmla="*/ 188244 w 11133"/>
              <a:gd name="T1" fmla="*/ 166198 h 10182"/>
              <a:gd name="T2" fmla="*/ 162918 w 11133"/>
              <a:gd name="T3" fmla="*/ 166198 h 10182"/>
              <a:gd name="T4" fmla="*/ 226658 w 11133"/>
              <a:gd name="T5" fmla="*/ 53095 h 10182"/>
              <a:gd name="T6" fmla="*/ 227678 w 11133"/>
              <a:gd name="T7" fmla="*/ 154578 h 10182"/>
              <a:gd name="T8" fmla="*/ 59703 w 11133"/>
              <a:gd name="T9" fmla="*/ 187402 h 10182"/>
              <a:gd name="T10" fmla="*/ 164448 w 11133"/>
              <a:gd name="T11" fmla="*/ 140965 h 10182"/>
              <a:gd name="T12" fmla="*/ 175581 w 11133"/>
              <a:gd name="T13" fmla="*/ 192448 h 10182"/>
              <a:gd name="T14" fmla="*/ 180128 w 11133"/>
              <a:gd name="T15" fmla="*/ 138420 h 10182"/>
              <a:gd name="T16" fmla="*/ 226658 w 11133"/>
              <a:gd name="T17" fmla="*/ 53095 h 10182"/>
              <a:gd name="T18" fmla="*/ 307607 w 11133"/>
              <a:gd name="T19" fmla="*/ 235365 h 10182"/>
              <a:gd name="T20" fmla="*/ 242848 w 11133"/>
              <a:gd name="T21" fmla="*/ 231337 h 10182"/>
              <a:gd name="T22" fmla="*/ 248414 w 11133"/>
              <a:gd name="T23" fmla="*/ 14716 h 10182"/>
              <a:gd name="T24" fmla="*/ 413372 w 11133"/>
              <a:gd name="T25" fmla="*/ 366661 h 10182"/>
              <a:gd name="T26" fmla="*/ 403769 w 11133"/>
              <a:gd name="T27" fmla="*/ 367170 h 10182"/>
              <a:gd name="T28" fmla="*/ 400709 w 11133"/>
              <a:gd name="T29" fmla="*/ 255085 h 10182"/>
              <a:gd name="T30" fmla="*/ 385539 w 11133"/>
              <a:gd name="T31" fmla="*/ 253050 h 10182"/>
              <a:gd name="T32" fmla="*/ 355709 w 11133"/>
              <a:gd name="T33" fmla="*/ 326288 h 10182"/>
              <a:gd name="T34" fmla="*/ 306120 w 11133"/>
              <a:gd name="T35" fmla="*/ 285365 h 10182"/>
              <a:gd name="T36" fmla="*/ 241360 w 11133"/>
              <a:gd name="T37" fmla="*/ 149022 h 10182"/>
              <a:gd name="T38" fmla="*/ 245907 w 11133"/>
              <a:gd name="T39" fmla="*/ 83926 h 10182"/>
              <a:gd name="T40" fmla="*/ 385539 w 11133"/>
              <a:gd name="T41" fmla="*/ 219208 h 10182"/>
              <a:gd name="T42" fmla="*/ 400709 w 11133"/>
              <a:gd name="T43" fmla="*/ 217215 h 10182"/>
              <a:gd name="T44" fmla="*/ 241360 w 11133"/>
              <a:gd name="T45" fmla="*/ 20780 h 10182"/>
              <a:gd name="T46" fmla="*/ 248414 w 11133"/>
              <a:gd name="T47" fmla="*/ 14716 h 10182"/>
              <a:gd name="T48" fmla="*/ 226190 w 11133"/>
              <a:gd name="T49" fmla="*/ 240921 h 10182"/>
              <a:gd name="T50" fmla="*/ 53626 w 11133"/>
              <a:gd name="T51" fmla="*/ 235365 h 10182"/>
              <a:gd name="T52" fmla="*/ 240341 w 11133"/>
              <a:gd name="T53" fmla="*/ 248003 h 10182"/>
              <a:gd name="T54" fmla="*/ 352650 w 11133"/>
              <a:gd name="T55" fmla="*/ 342912 h 10182"/>
              <a:gd name="T56" fmla="*/ 235794 w 11133"/>
              <a:gd name="T57" fmla="*/ 416660 h 10182"/>
              <a:gd name="T58" fmla="*/ 240341 w 11133"/>
              <a:gd name="T59" fmla="*/ 248003 h 10182"/>
              <a:gd name="T60" fmla="*/ 233754 w 11133"/>
              <a:gd name="T61" fmla="*/ 5640 h 10182"/>
              <a:gd name="T62" fmla="*/ 227678 w 11133"/>
              <a:gd name="T63" fmla="*/ 39991 h 10182"/>
              <a:gd name="T64" fmla="*/ 122975 w 11133"/>
              <a:gd name="T65" fmla="*/ 33418 h 10182"/>
              <a:gd name="T66" fmla="*/ 15213 w 11133"/>
              <a:gd name="T67" fmla="*/ 29389 h 10182"/>
              <a:gd name="T68" fmla="*/ 7606 w 11133"/>
              <a:gd name="T69" fmla="*/ 9669 h 10182"/>
              <a:gd name="T70" fmla="*/ 0 w 11133"/>
              <a:gd name="T71" fmla="*/ 56657 h 10182"/>
              <a:gd name="T72" fmla="*/ 15213 w 11133"/>
              <a:gd name="T73" fmla="*/ 56657 h 10182"/>
              <a:gd name="T74" fmla="*/ 112352 w 11133"/>
              <a:gd name="T75" fmla="*/ 44020 h 10182"/>
              <a:gd name="T76" fmla="*/ 96672 w 11133"/>
              <a:gd name="T77" fmla="*/ 97030 h 10182"/>
              <a:gd name="T78" fmla="*/ 236304 w 11133"/>
              <a:gd name="T79" fmla="*/ 431800 h 10182"/>
              <a:gd name="T80" fmla="*/ 395653 w 11133"/>
              <a:gd name="T81" fmla="*/ 379299 h 10182"/>
              <a:gd name="T82" fmla="*/ 412352 w 11133"/>
              <a:gd name="T83" fmla="*/ 384345 h 10182"/>
              <a:gd name="T84" fmla="*/ 473075 w 11133"/>
              <a:gd name="T85" fmla="*/ 235874 h 10182"/>
              <a:gd name="T86" fmla="*/ 248032 w 11133"/>
              <a:gd name="T87" fmla="*/ 42 h 101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133" h="10182" extrusionOk="0">
                <a:moveTo>
                  <a:pt x="4132" y="3622"/>
                </a:moveTo>
                <a:cubicBezTo>
                  <a:pt x="4299" y="3622"/>
                  <a:pt x="4430" y="3753"/>
                  <a:pt x="4430" y="3919"/>
                </a:cubicBezTo>
                <a:cubicBezTo>
                  <a:pt x="4430" y="4074"/>
                  <a:pt x="4299" y="4217"/>
                  <a:pt x="4132" y="4217"/>
                </a:cubicBezTo>
                <a:cubicBezTo>
                  <a:pt x="3965" y="4217"/>
                  <a:pt x="3834" y="4074"/>
                  <a:pt x="3834" y="3919"/>
                </a:cubicBezTo>
                <a:cubicBezTo>
                  <a:pt x="3846" y="3753"/>
                  <a:pt x="3965" y="3622"/>
                  <a:pt x="4132" y="3622"/>
                </a:cubicBezTo>
                <a:close/>
                <a:moveTo>
                  <a:pt x="5334" y="1252"/>
                </a:moveTo>
                <a:lnTo>
                  <a:pt x="5334" y="1776"/>
                </a:lnTo>
                <a:lnTo>
                  <a:pt x="5358" y="3645"/>
                </a:lnTo>
                <a:lnTo>
                  <a:pt x="5370" y="5300"/>
                </a:lnTo>
                <a:lnTo>
                  <a:pt x="1405" y="4419"/>
                </a:lnTo>
                <a:cubicBezTo>
                  <a:pt x="1679" y="3455"/>
                  <a:pt x="2322" y="2574"/>
                  <a:pt x="3156" y="2014"/>
                </a:cubicBezTo>
                <a:lnTo>
                  <a:pt x="3870" y="3324"/>
                </a:lnTo>
                <a:cubicBezTo>
                  <a:pt x="3644" y="3419"/>
                  <a:pt x="3489" y="3645"/>
                  <a:pt x="3489" y="3895"/>
                </a:cubicBezTo>
                <a:cubicBezTo>
                  <a:pt x="3489" y="4253"/>
                  <a:pt x="3775" y="4538"/>
                  <a:pt x="4132" y="4538"/>
                </a:cubicBezTo>
                <a:cubicBezTo>
                  <a:pt x="4489" y="4538"/>
                  <a:pt x="4775" y="4253"/>
                  <a:pt x="4775" y="3895"/>
                </a:cubicBezTo>
                <a:cubicBezTo>
                  <a:pt x="4775" y="3586"/>
                  <a:pt x="4537" y="3324"/>
                  <a:pt x="4239" y="3264"/>
                </a:cubicBezTo>
                <a:lnTo>
                  <a:pt x="3453" y="1800"/>
                </a:lnTo>
                <a:cubicBezTo>
                  <a:pt x="4013" y="1490"/>
                  <a:pt x="4656" y="1300"/>
                  <a:pt x="5334" y="1252"/>
                </a:cubicBezTo>
                <a:close/>
                <a:moveTo>
                  <a:pt x="5715" y="3860"/>
                </a:moveTo>
                <a:cubicBezTo>
                  <a:pt x="6573" y="3943"/>
                  <a:pt x="7239" y="4657"/>
                  <a:pt x="7239" y="5550"/>
                </a:cubicBezTo>
                <a:cubicBezTo>
                  <a:pt x="7239" y="5896"/>
                  <a:pt x="7144" y="6217"/>
                  <a:pt x="6942" y="6503"/>
                </a:cubicBezTo>
                <a:lnTo>
                  <a:pt x="5715" y="5455"/>
                </a:lnTo>
                <a:lnTo>
                  <a:pt x="5715" y="3860"/>
                </a:lnTo>
                <a:close/>
                <a:moveTo>
                  <a:pt x="5846" y="347"/>
                </a:moveTo>
                <a:cubicBezTo>
                  <a:pt x="8597" y="502"/>
                  <a:pt x="10752" y="2776"/>
                  <a:pt x="10752" y="5550"/>
                </a:cubicBezTo>
                <a:cubicBezTo>
                  <a:pt x="10752" y="6682"/>
                  <a:pt x="10395" y="7741"/>
                  <a:pt x="9728" y="8646"/>
                </a:cubicBezTo>
                <a:cubicBezTo>
                  <a:pt x="9704" y="8682"/>
                  <a:pt x="9656" y="8706"/>
                  <a:pt x="9609" y="8706"/>
                </a:cubicBezTo>
                <a:cubicBezTo>
                  <a:pt x="9561" y="8706"/>
                  <a:pt x="9537" y="8694"/>
                  <a:pt x="9502" y="8658"/>
                </a:cubicBezTo>
                <a:lnTo>
                  <a:pt x="8644" y="7932"/>
                </a:lnTo>
                <a:cubicBezTo>
                  <a:pt x="9073" y="7372"/>
                  <a:pt x="9347" y="6717"/>
                  <a:pt x="9430" y="6015"/>
                </a:cubicBezTo>
                <a:cubicBezTo>
                  <a:pt x="9442" y="5908"/>
                  <a:pt x="9359" y="5824"/>
                  <a:pt x="9252" y="5824"/>
                </a:cubicBezTo>
                <a:cubicBezTo>
                  <a:pt x="9168" y="5824"/>
                  <a:pt x="9085" y="5884"/>
                  <a:pt x="9073" y="5967"/>
                </a:cubicBezTo>
                <a:cubicBezTo>
                  <a:pt x="9002" y="6562"/>
                  <a:pt x="8775" y="7146"/>
                  <a:pt x="8418" y="7634"/>
                </a:cubicBezTo>
                <a:cubicBezTo>
                  <a:pt x="8406" y="7646"/>
                  <a:pt x="8394" y="7682"/>
                  <a:pt x="8371" y="7694"/>
                </a:cubicBezTo>
                <a:cubicBezTo>
                  <a:pt x="8371" y="7694"/>
                  <a:pt x="8371" y="7705"/>
                  <a:pt x="8359" y="7705"/>
                </a:cubicBezTo>
                <a:lnTo>
                  <a:pt x="7204" y="6729"/>
                </a:lnTo>
                <a:cubicBezTo>
                  <a:pt x="7442" y="6384"/>
                  <a:pt x="7573" y="5967"/>
                  <a:pt x="7573" y="5550"/>
                </a:cubicBezTo>
                <a:cubicBezTo>
                  <a:pt x="7573" y="4479"/>
                  <a:pt x="6739" y="3586"/>
                  <a:pt x="5680" y="3514"/>
                </a:cubicBezTo>
                <a:lnTo>
                  <a:pt x="5680" y="1979"/>
                </a:lnTo>
                <a:lnTo>
                  <a:pt x="5787" y="1979"/>
                </a:lnTo>
                <a:cubicBezTo>
                  <a:pt x="5811" y="1979"/>
                  <a:pt x="5846" y="1979"/>
                  <a:pt x="5894" y="1990"/>
                </a:cubicBezTo>
                <a:cubicBezTo>
                  <a:pt x="7561" y="2169"/>
                  <a:pt x="8894" y="3503"/>
                  <a:pt x="9073" y="5169"/>
                </a:cubicBezTo>
                <a:cubicBezTo>
                  <a:pt x="9085" y="5253"/>
                  <a:pt x="9168" y="5312"/>
                  <a:pt x="9252" y="5312"/>
                </a:cubicBezTo>
                <a:cubicBezTo>
                  <a:pt x="9359" y="5312"/>
                  <a:pt x="9430" y="5229"/>
                  <a:pt x="9430" y="5122"/>
                </a:cubicBezTo>
                <a:cubicBezTo>
                  <a:pt x="9228" y="3205"/>
                  <a:pt x="7632" y="1693"/>
                  <a:pt x="5680" y="1621"/>
                </a:cubicBezTo>
                <a:lnTo>
                  <a:pt x="5680" y="490"/>
                </a:lnTo>
                <a:cubicBezTo>
                  <a:pt x="5680" y="443"/>
                  <a:pt x="5692" y="419"/>
                  <a:pt x="5727" y="383"/>
                </a:cubicBezTo>
                <a:cubicBezTo>
                  <a:pt x="5751" y="359"/>
                  <a:pt x="5799" y="347"/>
                  <a:pt x="5846" y="347"/>
                </a:cubicBezTo>
                <a:close/>
                <a:moveTo>
                  <a:pt x="1334" y="4788"/>
                </a:moveTo>
                <a:lnTo>
                  <a:pt x="5323" y="5681"/>
                </a:lnTo>
                <a:lnTo>
                  <a:pt x="4239" y="9622"/>
                </a:lnTo>
                <a:cubicBezTo>
                  <a:pt x="2513" y="9063"/>
                  <a:pt x="1262" y="7455"/>
                  <a:pt x="1262" y="5550"/>
                </a:cubicBezTo>
                <a:cubicBezTo>
                  <a:pt x="1262" y="5300"/>
                  <a:pt x="1286" y="5050"/>
                  <a:pt x="1334" y="4788"/>
                </a:cubicBezTo>
                <a:close/>
                <a:moveTo>
                  <a:pt x="5656" y="5848"/>
                </a:moveTo>
                <a:lnTo>
                  <a:pt x="6870" y="6872"/>
                </a:lnTo>
                <a:lnTo>
                  <a:pt x="8299" y="8086"/>
                </a:lnTo>
                <a:lnTo>
                  <a:pt x="8704" y="8420"/>
                </a:lnTo>
                <a:cubicBezTo>
                  <a:pt x="7882" y="9313"/>
                  <a:pt x="6751" y="9825"/>
                  <a:pt x="5549" y="9825"/>
                </a:cubicBezTo>
                <a:cubicBezTo>
                  <a:pt x="5203" y="9825"/>
                  <a:pt x="4894" y="9777"/>
                  <a:pt x="4584" y="9706"/>
                </a:cubicBezTo>
                <a:lnTo>
                  <a:pt x="5656" y="5848"/>
                </a:lnTo>
                <a:close/>
                <a:moveTo>
                  <a:pt x="5837" y="1"/>
                </a:moveTo>
                <a:cubicBezTo>
                  <a:pt x="5717" y="1"/>
                  <a:pt x="5599" y="57"/>
                  <a:pt x="5501" y="133"/>
                </a:cubicBezTo>
                <a:cubicBezTo>
                  <a:pt x="5394" y="228"/>
                  <a:pt x="5334" y="359"/>
                  <a:pt x="5358" y="502"/>
                </a:cubicBezTo>
                <a:lnTo>
                  <a:pt x="5358" y="943"/>
                </a:lnTo>
                <a:cubicBezTo>
                  <a:pt x="4620" y="967"/>
                  <a:pt x="3929" y="1181"/>
                  <a:pt x="3298" y="1514"/>
                </a:cubicBezTo>
                <a:lnTo>
                  <a:pt x="2894" y="788"/>
                </a:lnTo>
                <a:cubicBezTo>
                  <a:pt x="2870" y="728"/>
                  <a:pt x="2810" y="693"/>
                  <a:pt x="2751" y="693"/>
                </a:cubicBezTo>
                <a:lnTo>
                  <a:pt x="358" y="693"/>
                </a:lnTo>
                <a:lnTo>
                  <a:pt x="358" y="395"/>
                </a:lnTo>
                <a:cubicBezTo>
                  <a:pt x="358" y="300"/>
                  <a:pt x="274" y="228"/>
                  <a:pt x="179" y="228"/>
                </a:cubicBezTo>
                <a:cubicBezTo>
                  <a:pt x="72" y="228"/>
                  <a:pt x="0" y="300"/>
                  <a:pt x="0" y="395"/>
                </a:cubicBezTo>
                <a:lnTo>
                  <a:pt x="0" y="1336"/>
                </a:lnTo>
                <a:cubicBezTo>
                  <a:pt x="0" y="1443"/>
                  <a:pt x="72" y="1514"/>
                  <a:pt x="179" y="1514"/>
                </a:cubicBezTo>
                <a:cubicBezTo>
                  <a:pt x="274" y="1514"/>
                  <a:pt x="358" y="1443"/>
                  <a:pt x="358" y="1336"/>
                </a:cubicBezTo>
                <a:lnTo>
                  <a:pt x="358" y="1038"/>
                </a:lnTo>
                <a:lnTo>
                  <a:pt x="2644" y="1038"/>
                </a:lnTo>
                <a:lnTo>
                  <a:pt x="3001" y="1693"/>
                </a:lnTo>
                <a:cubicBezTo>
                  <a:pt x="2751" y="1871"/>
                  <a:pt x="2501" y="2062"/>
                  <a:pt x="2275" y="2288"/>
                </a:cubicBezTo>
                <a:cubicBezTo>
                  <a:pt x="1405" y="3169"/>
                  <a:pt x="929" y="4312"/>
                  <a:pt x="929" y="5550"/>
                </a:cubicBezTo>
                <a:cubicBezTo>
                  <a:pt x="929" y="8098"/>
                  <a:pt x="3001" y="10182"/>
                  <a:pt x="5561" y="10182"/>
                </a:cubicBezTo>
                <a:cubicBezTo>
                  <a:pt x="6870" y="10182"/>
                  <a:pt x="8109" y="9622"/>
                  <a:pt x="8990" y="8658"/>
                </a:cubicBezTo>
                <a:lnTo>
                  <a:pt x="9311" y="8944"/>
                </a:lnTo>
                <a:cubicBezTo>
                  <a:pt x="9406" y="9015"/>
                  <a:pt x="9525" y="9063"/>
                  <a:pt x="9644" y="9063"/>
                </a:cubicBezTo>
                <a:lnTo>
                  <a:pt x="9704" y="9063"/>
                </a:lnTo>
                <a:cubicBezTo>
                  <a:pt x="9835" y="9051"/>
                  <a:pt x="9966" y="8967"/>
                  <a:pt x="10037" y="8872"/>
                </a:cubicBezTo>
                <a:cubicBezTo>
                  <a:pt x="10752" y="7896"/>
                  <a:pt x="11133" y="6765"/>
                  <a:pt x="11133" y="5562"/>
                </a:cubicBezTo>
                <a:cubicBezTo>
                  <a:pt x="11109" y="2610"/>
                  <a:pt x="8811" y="169"/>
                  <a:pt x="5870" y="2"/>
                </a:cubicBezTo>
                <a:cubicBezTo>
                  <a:pt x="5859" y="1"/>
                  <a:pt x="5848" y="1"/>
                  <a:pt x="58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050"/>
          </a:p>
        </p:txBody>
      </p:sp>
      <p:grpSp>
        <p:nvGrpSpPr>
          <p:cNvPr id="32778" name="Google Shape;352;p20">
            <a:extLst>
              <a:ext uri="{FF2B5EF4-FFF2-40B4-BE49-F238E27FC236}">
                <a16:creationId xmlns:a16="http://schemas.microsoft.com/office/drawing/2014/main" id="{34B10F64-07C2-834E-BF06-58F90ABC6640}"/>
              </a:ext>
            </a:extLst>
          </p:cNvPr>
          <p:cNvGrpSpPr>
            <a:grpSpLocks/>
          </p:cNvGrpSpPr>
          <p:nvPr/>
        </p:nvGrpSpPr>
        <p:grpSpPr bwMode="auto">
          <a:xfrm>
            <a:off x="8815389" y="2507458"/>
            <a:ext cx="366713" cy="270272"/>
            <a:chOff x="1306445" y="3397829"/>
            <a:chExt cx="367255" cy="269855"/>
          </a:xfrm>
        </p:grpSpPr>
        <p:sp>
          <p:nvSpPr>
            <p:cNvPr id="32785" name="Google Shape;353;p20">
              <a:extLst>
                <a:ext uri="{FF2B5EF4-FFF2-40B4-BE49-F238E27FC236}">
                  <a16:creationId xmlns:a16="http://schemas.microsoft.com/office/drawing/2014/main" id="{EE9E8262-0058-9444-895F-19655FD6E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395" y="3513054"/>
              <a:ext cx="45517" cy="16297"/>
            </a:xfrm>
            <a:custGeom>
              <a:avLst/>
              <a:gdLst>
                <a:gd name="T0" fmla="*/ 5347 w 1430"/>
                <a:gd name="T1" fmla="*/ 0 h 512"/>
                <a:gd name="T2" fmla="*/ 32 w 1430"/>
                <a:gd name="T3" fmla="*/ 5316 h 512"/>
                <a:gd name="T4" fmla="*/ 5347 w 1430"/>
                <a:gd name="T5" fmla="*/ 10599 h 512"/>
                <a:gd name="T6" fmla="*/ 37559 w 1430"/>
                <a:gd name="T7" fmla="*/ 15533 h 512"/>
                <a:gd name="T8" fmla="*/ 39819 w 1430"/>
                <a:gd name="T9" fmla="*/ 16297 h 512"/>
                <a:gd name="T10" fmla="*/ 44753 w 1430"/>
                <a:gd name="T11" fmla="*/ 13273 h 512"/>
                <a:gd name="T12" fmla="*/ 42111 w 1430"/>
                <a:gd name="T13" fmla="*/ 6080 h 512"/>
                <a:gd name="T14" fmla="*/ 5347 w 1430"/>
                <a:gd name="T15" fmla="*/ 0 h 5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cubicBezTo>
                    <a:pt x="358" y="333"/>
                    <a:pt x="906" y="357"/>
                    <a:pt x="1180" y="488"/>
                  </a:cubicBezTo>
                  <a:cubicBezTo>
                    <a:pt x="1204" y="512"/>
                    <a:pt x="1227" y="512"/>
                    <a:pt x="1251" y="512"/>
                  </a:cubicBezTo>
                  <a:cubicBezTo>
                    <a:pt x="1311" y="512"/>
                    <a:pt x="1370" y="476"/>
                    <a:pt x="1406" y="417"/>
                  </a:cubicBezTo>
                  <a:cubicBezTo>
                    <a:pt x="1430" y="333"/>
                    <a:pt x="1406" y="226"/>
                    <a:pt x="1323" y="191"/>
                  </a:cubicBezTo>
                  <a:cubicBezTo>
                    <a:pt x="942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86" name="Google Shape;354;p20">
              <a:extLst>
                <a:ext uri="{FF2B5EF4-FFF2-40B4-BE49-F238E27FC236}">
                  <a16:creationId xmlns:a16="http://schemas.microsoft.com/office/drawing/2014/main" id="{9534C5CE-9FF8-3D4E-8D7C-0EE631611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445" y="3397829"/>
              <a:ext cx="367255" cy="269091"/>
            </a:xfrm>
            <a:custGeom>
              <a:avLst/>
              <a:gdLst>
                <a:gd name="T0" fmla="*/ 235383 w 11538"/>
                <a:gd name="T1" fmla="*/ 87946 h 8454"/>
                <a:gd name="T2" fmla="*/ 184137 w 11538"/>
                <a:gd name="T3" fmla="*/ 155203 h 8454"/>
                <a:gd name="T4" fmla="*/ 130376 w 11538"/>
                <a:gd name="T5" fmla="*/ 85273 h 8454"/>
                <a:gd name="T6" fmla="*/ 241049 w 11538"/>
                <a:gd name="T7" fmla="*/ 10631 h 8454"/>
                <a:gd name="T8" fmla="*/ 91734 w 11538"/>
                <a:gd name="T9" fmla="*/ 142121 h 8454"/>
                <a:gd name="T10" fmla="*/ 40965 w 11538"/>
                <a:gd name="T11" fmla="*/ 122036 h 8454"/>
                <a:gd name="T12" fmla="*/ 38673 w 11538"/>
                <a:gd name="T13" fmla="*/ 139479 h 8454"/>
                <a:gd name="T14" fmla="*/ 26546 w 11538"/>
                <a:gd name="T15" fmla="*/ 148964 h 8454"/>
                <a:gd name="T16" fmla="*/ 20881 w 11538"/>
                <a:gd name="T17" fmla="*/ 131904 h 8454"/>
                <a:gd name="T18" fmla="*/ 339213 w 11538"/>
                <a:gd name="T19" fmla="*/ 118630 h 8454"/>
                <a:gd name="T20" fmla="*/ 333515 w 11538"/>
                <a:gd name="T21" fmla="*/ 148964 h 8454"/>
                <a:gd name="T22" fmla="*/ 274789 w 11538"/>
                <a:gd name="T23" fmla="*/ 147437 h 8454"/>
                <a:gd name="T24" fmla="*/ 269091 w 11538"/>
                <a:gd name="T25" fmla="*/ 120540 h 8454"/>
                <a:gd name="T26" fmla="*/ 18589 w 11538"/>
                <a:gd name="T27" fmla="*/ 164880 h 8454"/>
                <a:gd name="T28" fmla="*/ 15947 w 11538"/>
                <a:gd name="T29" fmla="*/ 177771 h 8454"/>
                <a:gd name="T30" fmla="*/ 78843 w 11538"/>
                <a:gd name="T31" fmla="*/ 188752 h 8454"/>
                <a:gd name="T32" fmla="*/ 212243 w 11538"/>
                <a:gd name="T33" fmla="*/ 168667 h 8454"/>
                <a:gd name="T34" fmla="*/ 178885 w 11538"/>
                <a:gd name="T35" fmla="*/ 165994 h 8454"/>
                <a:gd name="T36" fmla="*/ 316454 w 11538"/>
                <a:gd name="T37" fmla="*/ 189516 h 8454"/>
                <a:gd name="T38" fmla="*/ 292582 w 11538"/>
                <a:gd name="T39" fmla="*/ 189516 h 8454"/>
                <a:gd name="T40" fmla="*/ 316454 w 11538"/>
                <a:gd name="T41" fmla="*/ 187224 h 8454"/>
                <a:gd name="T42" fmla="*/ 64074 w 11538"/>
                <a:gd name="T43" fmla="*/ 203521 h 8454"/>
                <a:gd name="T44" fmla="*/ 43607 w 11538"/>
                <a:gd name="T45" fmla="*/ 193304 h 8454"/>
                <a:gd name="T46" fmla="*/ 149347 w 11538"/>
                <a:gd name="T47" fmla="*/ 178885 h 8454"/>
                <a:gd name="T48" fmla="*/ 144031 w 11538"/>
                <a:gd name="T49" fmla="*/ 184582 h 8454"/>
                <a:gd name="T50" fmla="*/ 205813 w 11538"/>
                <a:gd name="T51" fmla="*/ 209601 h 8454"/>
                <a:gd name="T52" fmla="*/ 167140 w 11538"/>
                <a:gd name="T53" fmla="*/ 32 h 8454"/>
                <a:gd name="T54" fmla="*/ 121304 w 11538"/>
                <a:gd name="T55" fmla="*/ 101570 h 8454"/>
                <a:gd name="T56" fmla="*/ 133050 w 11538"/>
                <a:gd name="T57" fmla="*/ 184582 h 8454"/>
                <a:gd name="T58" fmla="*/ 109177 w 11538"/>
                <a:gd name="T59" fmla="*/ 180031 h 8454"/>
                <a:gd name="T60" fmla="*/ 57994 w 11538"/>
                <a:gd name="T61" fmla="*/ 85655 h 8454"/>
                <a:gd name="T62" fmla="*/ 6843 w 11538"/>
                <a:gd name="T63" fmla="*/ 180031 h 8454"/>
                <a:gd name="T64" fmla="*/ 32 w 11538"/>
                <a:gd name="T65" fmla="*/ 264157 h 8454"/>
                <a:gd name="T66" fmla="*/ 17093 w 11538"/>
                <a:gd name="T67" fmla="*/ 213388 h 8454"/>
                <a:gd name="T68" fmla="*/ 72413 w 11538"/>
                <a:gd name="T69" fmla="*/ 210365 h 8454"/>
                <a:gd name="T70" fmla="*/ 79989 w 11538"/>
                <a:gd name="T71" fmla="*/ 264157 h 8454"/>
                <a:gd name="T72" fmla="*/ 102334 w 11538"/>
                <a:gd name="T73" fmla="*/ 205813 h 8454"/>
                <a:gd name="T74" fmla="*/ 161092 w 11538"/>
                <a:gd name="T75" fmla="*/ 219436 h 8454"/>
                <a:gd name="T76" fmla="*/ 183437 w 11538"/>
                <a:gd name="T77" fmla="*/ 268709 h 8454"/>
                <a:gd name="T78" fmla="*/ 205813 w 11538"/>
                <a:gd name="T79" fmla="*/ 219436 h 8454"/>
                <a:gd name="T80" fmla="*/ 264539 w 11538"/>
                <a:gd name="T81" fmla="*/ 205813 h 8454"/>
                <a:gd name="T82" fmla="*/ 286534 w 11538"/>
                <a:gd name="T83" fmla="*/ 264157 h 8454"/>
                <a:gd name="T84" fmla="*/ 285388 w 11538"/>
                <a:gd name="T85" fmla="*/ 200115 h 8454"/>
                <a:gd name="T86" fmla="*/ 309643 w 11538"/>
                <a:gd name="T87" fmla="*/ 263393 h 8454"/>
                <a:gd name="T88" fmla="*/ 347934 w 11538"/>
                <a:gd name="T89" fmla="*/ 207309 h 8454"/>
                <a:gd name="T90" fmla="*/ 366873 w 11538"/>
                <a:gd name="T91" fmla="*/ 263011 h 8454"/>
                <a:gd name="T92" fmla="*/ 327085 w 11538"/>
                <a:gd name="T93" fmla="*/ 189516 h 8454"/>
                <a:gd name="T94" fmla="*/ 344528 w 11538"/>
                <a:gd name="T95" fmla="*/ 138333 h 8454"/>
                <a:gd name="T96" fmla="*/ 345642 w 11538"/>
                <a:gd name="T97" fmla="*/ 85655 h 8454"/>
                <a:gd name="T98" fmla="*/ 262280 w 11538"/>
                <a:gd name="T99" fmla="*/ 133431 h 8454"/>
                <a:gd name="T100" fmla="*/ 282364 w 11538"/>
                <a:gd name="T101" fmla="*/ 189516 h 8454"/>
                <a:gd name="T102" fmla="*/ 234619 w 11538"/>
                <a:gd name="T103" fmla="*/ 180031 h 8454"/>
                <a:gd name="T104" fmla="*/ 247861 w 11538"/>
                <a:gd name="T105" fmla="*/ 103479 h 8454"/>
                <a:gd name="T106" fmla="*/ 248242 w 11538"/>
                <a:gd name="T107" fmla="*/ 32 h 84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38" h="8454" extrusionOk="0">
                  <a:moveTo>
                    <a:pt x="7573" y="334"/>
                  </a:moveTo>
                  <a:lnTo>
                    <a:pt x="7573" y="1965"/>
                  </a:lnTo>
                  <a:cubicBezTo>
                    <a:pt x="7573" y="2227"/>
                    <a:pt x="7525" y="2465"/>
                    <a:pt x="7418" y="2679"/>
                  </a:cubicBezTo>
                  <a:cubicBezTo>
                    <a:pt x="7395" y="2715"/>
                    <a:pt x="7395" y="2727"/>
                    <a:pt x="7395" y="2763"/>
                  </a:cubicBezTo>
                  <a:lnTo>
                    <a:pt x="7395" y="3239"/>
                  </a:lnTo>
                  <a:cubicBezTo>
                    <a:pt x="7395" y="3691"/>
                    <a:pt x="7216" y="4108"/>
                    <a:pt x="6883" y="4442"/>
                  </a:cubicBezTo>
                  <a:cubicBezTo>
                    <a:pt x="6835" y="4489"/>
                    <a:pt x="6787" y="4513"/>
                    <a:pt x="6740" y="4549"/>
                  </a:cubicBezTo>
                  <a:cubicBezTo>
                    <a:pt x="6466" y="4759"/>
                    <a:pt x="6137" y="4876"/>
                    <a:pt x="5785" y="4876"/>
                  </a:cubicBezTo>
                  <a:cubicBezTo>
                    <a:pt x="5739" y="4876"/>
                    <a:pt x="5692" y="4874"/>
                    <a:pt x="5644" y="4870"/>
                  </a:cubicBezTo>
                  <a:cubicBezTo>
                    <a:pt x="4787" y="4823"/>
                    <a:pt x="4108" y="4072"/>
                    <a:pt x="4108" y="3180"/>
                  </a:cubicBezTo>
                  <a:lnTo>
                    <a:pt x="4108" y="2763"/>
                  </a:lnTo>
                  <a:cubicBezTo>
                    <a:pt x="4108" y="2727"/>
                    <a:pt x="4108" y="2715"/>
                    <a:pt x="4096" y="2679"/>
                  </a:cubicBezTo>
                  <a:cubicBezTo>
                    <a:pt x="3989" y="2465"/>
                    <a:pt x="3930" y="2227"/>
                    <a:pt x="3930" y="1965"/>
                  </a:cubicBezTo>
                  <a:lnTo>
                    <a:pt x="3930" y="1608"/>
                  </a:lnTo>
                  <a:cubicBezTo>
                    <a:pt x="3930" y="917"/>
                    <a:pt x="4513" y="334"/>
                    <a:pt x="5216" y="334"/>
                  </a:cubicBezTo>
                  <a:lnTo>
                    <a:pt x="7573" y="334"/>
                  </a:lnTo>
                  <a:close/>
                  <a:moveTo>
                    <a:pt x="1763" y="3025"/>
                  </a:moveTo>
                  <a:cubicBezTo>
                    <a:pt x="2049" y="3025"/>
                    <a:pt x="2311" y="3144"/>
                    <a:pt x="2525" y="3358"/>
                  </a:cubicBezTo>
                  <a:cubicBezTo>
                    <a:pt x="2715" y="3561"/>
                    <a:pt x="2846" y="3846"/>
                    <a:pt x="2858" y="4144"/>
                  </a:cubicBezTo>
                  <a:cubicBezTo>
                    <a:pt x="2858" y="4227"/>
                    <a:pt x="2882" y="4346"/>
                    <a:pt x="2882" y="4465"/>
                  </a:cubicBezTo>
                  <a:lnTo>
                    <a:pt x="2882" y="4501"/>
                  </a:lnTo>
                  <a:cubicBezTo>
                    <a:pt x="2703" y="4215"/>
                    <a:pt x="2406" y="4013"/>
                    <a:pt x="2049" y="3894"/>
                  </a:cubicBezTo>
                  <a:cubicBezTo>
                    <a:pt x="1703" y="3787"/>
                    <a:pt x="1406" y="3787"/>
                    <a:pt x="1406" y="3787"/>
                  </a:cubicBezTo>
                  <a:cubicBezTo>
                    <a:pt x="1358" y="3787"/>
                    <a:pt x="1310" y="3799"/>
                    <a:pt x="1287" y="3834"/>
                  </a:cubicBezTo>
                  <a:lnTo>
                    <a:pt x="977" y="4144"/>
                  </a:lnTo>
                  <a:cubicBezTo>
                    <a:pt x="918" y="4215"/>
                    <a:pt x="918" y="4323"/>
                    <a:pt x="977" y="4382"/>
                  </a:cubicBezTo>
                  <a:cubicBezTo>
                    <a:pt x="1013" y="4412"/>
                    <a:pt x="1057" y="4427"/>
                    <a:pt x="1101" y="4427"/>
                  </a:cubicBezTo>
                  <a:cubicBezTo>
                    <a:pt x="1144" y="4427"/>
                    <a:pt x="1185" y="4412"/>
                    <a:pt x="1215" y="4382"/>
                  </a:cubicBezTo>
                  <a:lnTo>
                    <a:pt x="1465" y="4108"/>
                  </a:lnTo>
                  <a:cubicBezTo>
                    <a:pt x="1691" y="4132"/>
                    <a:pt x="2382" y="4203"/>
                    <a:pt x="2668" y="4811"/>
                  </a:cubicBezTo>
                  <a:cubicBezTo>
                    <a:pt x="2596" y="5275"/>
                    <a:pt x="2215" y="5596"/>
                    <a:pt x="1763" y="5596"/>
                  </a:cubicBezTo>
                  <a:cubicBezTo>
                    <a:pt x="1251" y="5596"/>
                    <a:pt x="834" y="5180"/>
                    <a:pt x="834" y="4680"/>
                  </a:cubicBezTo>
                  <a:cubicBezTo>
                    <a:pt x="834" y="4584"/>
                    <a:pt x="763" y="4513"/>
                    <a:pt x="679" y="4513"/>
                  </a:cubicBezTo>
                  <a:lnTo>
                    <a:pt x="644" y="4513"/>
                  </a:lnTo>
                  <a:lnTo>
                    <a:pt x="644" y="4465"/>
                  </a:lnTo>
                  <a:cubicBezTo>
                    <a:pt x="644" y="4346"/>
                    <a:pt x="644" y="4251"/>
                    <a:pt x="656" y="4144"/>
                  </a:cubicBezTo>
                  <a:cubicBezTo>
                    <a:pt x="679" y="3846"/>
                    <a:pt x="810" y="3561"/>
                    <a:pt x="1001" y="3358"/>
                  </a:cubicBezTo>
                  <a:cubicBezTo>
                    <a:pt x="1215" y="3144"/>
                    <a:pt x="1477" y="3025"/>
                    <a:pt x="1763" y="3025"/>
                  </a:cubicBezTo>
                  <a:close/>
                  <a:moveTo>
                    <a:pt x="10657" y="3025"/>
                  </a:moveTo>
                  <a:lnTo>
                    <a:pt x="10657" y="3727"/>
                  </a:lnTo>
                  <a:cubicBezTo>
                    <a:pt x="10657" y="3846"/>
                    <a:pt x="10633" y="3953"/>
                    <a:pt x="10585" y="4049"/>
                  </a:cubicBezTo>
                  <a:lnTo>
                    <a:pt x="10502" y="4251"/>
                  </a:lnTo>
                  <a:cubicBezTo>
                    <a:pt x="10478" y="4275"/>
                    <a:pt x="10478" y="4287"/>
                    <a:pt x="10478" y="4323"/>
                  </a:cubicBezTo>
                  <a:lnTo>
                    <a:pt x="10478" y="4680"/>
                  </a:lnTo>
                  <a:cubicBezTo>
                    <a:pt x="10478" y="4930"/>
                    <a:pt x="10383" y="5168"/>
                    <a:pt x="10204" y="5346"/>
                  </a:cubicBezTo>
                  <a:cubicBezTo>
                    <a:pt x="10044" y="5507"/>
                    <a:pt x="9835" y="5600"/>
                    <a:pt x="9605" y="5600"/>
                  </a:cubicBezTo>
                  <a:cubicBezTo>
                    <a:pt x="9579" y="5600"/>
                    <a:pt x="9552" y="5599"/>
                    <a:pt x="9526" y="5596"/>
                  </a:cubicBezTo>
                  <a:cubicBezTo>
                    <a:pt x="9038" y="5585"/>
                    <a:pt x="8633" y="5156"/>
                    <a:pt x="8633" y="4632"/>
                  </a:cubicBezTo>
                  <a:lnTo>
                    <a:pt x="8633" y="4323"/>
                  </a:lnTo>
                  <a:cubicBezTo>
                    <a:pt x="8633" y="4287"/>
                    <a:pt x="8633" y="4263"/>
                    <a:pt x="8621" y="4251"/>
                  </a:cubicBezTo>
                  <a:lnTo>
                    <a:pt x="8514" y="4037"/>
                  </a:lnTo>
                  <a:cubicBezTo>
                    <a:pt x="8466" y="3965"/>
                    <a:pt x="8454" y="3870"/>
                    <a:pt x="8454" y="3787"/>
                  </a:cubicBezTo>
                  <a:lnTo>
                    <a:pt x="8454" y="3775"/>
                  </a:lnTo>
                  <a:cubicBezTo>
                    <a:pt x="8454" y="3370"/>
                    <a:pt x="8788" y="3025"/>
                    <a:pt x="9204" y="3025"/>
                  </a:cubicBezTo>
                  <a:lnTo>
                    <a:pt x="10657" y="3025"/>
                  </a:lnTo>
                  <a:close/>
                  <a:moveTo>
                    <a:pt x="584" y="5180"/>
                  </a:moveTo>
                  <a:cubicBezTo>
                    <a:pt x="679" y="5406"/>
                    <a:pt x="834" y="5596"/>
                    <a:pt x="1037" y="5739"/>
                  </a:cubicBezTo>
                  <a:lnTo>
                    <a:pt x="1037" y="5925"/>
                  </a:lnTo>
                  <a:cubicBezTo>
                    <a:pt x="723" y="5807"/>
                    <a:pt x="571" y="5655"/>
                    <a:pt x="501" y="5585"/>
                  </a:cubicBezTo>
                  <a:cubicBezTo>
                    <a:pt x="537" y="5466"/>
                    <a:pt x="572" y="5335"/>
                    <a:pt x="584" y="5180"/>
                  </a:cubicBezTo>
                  <a:close/>
                  <a:moveTo>
                    <a:pt x="2918" y="5168"/>
                  </a:moveTo>
                  <a:cubicBezTo>
                    <a:pt x="2942" y="5323"/>
                    <a:pt x="2965" y="5454"/>
                    <a:pt x="3013" y="5573"/>
                  </a:cubicBezTo>
                  <a:cubicBezTo>
                    <a:pt x="2953" y="5656"/>
                    <a:pt x="2787" y="5811"/>
                    <a:pt x="2477" y="5930"/>
                  </a:cubicBezTo>
                  <a:lnTo>
                    <a:pt x="2477" y="5716"/>
                  </a:lnTo>
                  <a:cubicBezTo>
                    <a:pt x="2668" y="5585"/>
                    <a:pt x="2834" y="5394"/>
                    <a:pt x="2918" y="5168"/>
                  </a:cubicBezTo>
                  <a:close/>
                  <a:moveTo>
                    <a:pt x="6668" y="4989"/>
                  </a:moveTo>
                  <a:lnTo>
                    <a:pt x="6668" y="5299"/>
                  </a:lnTo>
                  <a:lnTo>
                    <a:pt x="5751" y="5930"/>
                  </a:lnTo>
                  <a:lnTo>
                    <a:pt x="4823" y="5299"/>
                  </a:lnTo>
                  <a:lnTo>
                    <a:pt x="4823" y="4989"/>
                  </a:lnTo>
                  <a:cubicBezTo>
                    <a:pt x="5061" y="5120"/>
                    <a:pt x="5335" y="5204"/>
                    <a:pt x="5620" y="5215"/>
                  </a:cubicBezTo>
                  <a:lnTo>
                    <a:pt x="5751" y="5215"/>
                  </a:lnTo>
                  <a:cubicBezTo>
                    <a:pt x="6073" y="5215"/>
                    <a:pt x="6394" y="5144"/>
                    <a:pt x="6668" y="4989"/>
                  </a:cubicBezTo>
                  <a:close/>
                  <a:moveTo>
                    <a:pt x="9942" y="5882"/>
                  </a:moveTo>
                  <a:lnTo>
                    <a:pt x="9942" y="5954"/>
                  </a:lnTo>
                  <a:cubicBezTo>
                    <a:pt x="9942" y="5989"/>
                    <a:pt x="9942" y="6025"/>
                    <a:pt x="9966" y="6061"/>
                  </a:cubicBezTo>
                  <a:lnTo>
                    <a:pt x="9561" y="6454"/>
                  </a:lnTo>
                  <a:lnTo>
                    <a:pt x="9169" y="6061"/>
                  </a:lnTo>
                  <a:cubicBezTo>
                    <a:pt x="9169" y="6025"/>
                    <a:pt x="9192" y="6001"/>
                    <a:pt x="9192" y="5954"/>
                  </a:cubicBezTo>
                  <a:lnTo>
                    <a:pt x="9192" y="5882"/>
                  </a:lnTo>
                  <a:cubicBezTo>
                    <a:pt x="9288" y="5918"/>
                    <a:pt x="9407" y="5942"/>
                    <a:pt x="9526" y="5942"/>
                  </a:cubicBezTo>
                  <a:lnTo>
                    <a:pt x="9573" y="5942"/>
                  </a:lnTo>
                  <a:cubicBezTo>
                    <a:pt x="9704" y="5942"/>
                    <a:pt x="9823" y="5930"/>
                    <a:pt x="9942" y="5882"/>
                  </a:cubicBezTo>
                  <a:close/>
                  <a:moveTo>
                    <a:pt x="2120" y="5882"/>
                  </a:moveTo>
                  <a:lnTo>
                    <a:pt x="2120" y="6061"/>
                  </a:lnTo>
                  <a:cubicBezTo>
                    <a:pt x="2120" y="6120"/>
                    <a:pt x="2132" y="6180"/>
                    <a:pt x="2168" y="6228"/>
                  </a:cubicBezTo>
                  <a:lnTo>
                    <a:pt x="2013" y="6394"/>
                  </a:lnTo>
                  <a:cubicBezTo>
                    <a:pt x="1941" y="6460"/>
                    <a:pt x="1849" y="6492"/>
                    <a:pt x="1755" y="6492"/>
                  </a:cubicBezTo>
                  <a:cubicBezTo>
                    <a:pt x="1662" y="6492"/>
                    <a:pt x="1566" y="6460"/>
                    <a:pt x="1489" y="6394"/>
                  </a:cubicBezTo>
                  <a:lnTo>
                    <a:pt x="1322" y="6239"/>
                  </a:lnTo>
                  <a:cubicBezTo>
                    <a:pt x="1358" y="6192"/>
                    <a:pt x="1370" y="6132"/>
                    <a:pt x="1370" y="6073"/>
                  </a:cubicBezTo>
                  <a:lnTo>
                    <a:pt x="1370" y="5882"/>
                  </a:lnTo>
                  <a:cubicBezTo>
                    <a:pt x="1489" y="5918"/>
                    <a:pt x="1608" y="5942"/>
                    <a:pt x="1751" y="5942"/>
                  </a:cubicBezTo>
                  <a:cubicBezTo>
                    <a:pt x="1882" y="5942"/>
                    <a:pt x="2001" y="5930"/>
                    <a:pt x="2120" y="5882"/>
                  </a:cubicBezTo>
                  <a:close/>
                  <a:moveTo>
                    <a:pt x="4692" y="5620"/>
                  </a:moveTo>
                  <a:lnTo>
                    <a:pt x="5490" y="6168"/>
                  </a:lnTo>
                  <a:lnTo>
                    <a:pt x="5061" y="6585"/>
                  </a:lnTo>
                  <a:lnTo>
                    <a:pt x="5049" y="6585"/>
                  </a:lnTo>
                  <a:lnTo>
                    <a:pt x="4525" y="5799"/>
                  </a:lnTo>
                  <a:lnTo>
                    <a:pt x="4692" y="5620"/>
                  </a:lnTo>
                  <a:close/>
                  <a:moveTo>
                    <a:pt x="6823" y="5596"/>
                  </a:moveTo>
                  <a:lnTo>
                    <a:pt x="6978" y="5775"/>
                  </a:lnTo>
                  <a:lnTo>
                    <a:pt x="6466" y="6585"/>
                  </a:lnTo>
                  <a:lnTo>
                    <a:pt x="6442" y="6585"/>
                  </a:lnTo>
                  <a:lnTo>
                    <a:pt x="6013" y="6156"/>
                  </a:lnTo>
                  <a:lnTo>
                    <a:pt x="6823" y="5596"/>
                  </a:lnTo>
                  <a:close/>
                  <a:moveTo>
                    <a:pt x="5251" y="1"/>
                  </a:moveTo>
                  <a:cubicBezTo>
                    <a:pt x="4358" y="1"/>
                    <a:pt x="3632" y="739"/>
                    <a:pt x="3632" y="1632"/>
                  </a:cubicBezTo>
                  <a:lnTo>
                    <a:pt x="3632" y="1989"/>
                  </a:lnTo>
                  <a:cubicBezTo>
                    <a:pt x="3632" y="2263"/>
                    <a:pt x="3692" y="2548"/>
                    <a:pt x="3811" y="2799"/>
                  </a:cubicBezTo>
                  <a:lnTo>
                    <a:pt x="3811" y="3191"/>
                  </a:lnTo>
                  <a:cubicBezTo>
                    <a:pt x="3811" y="3834"/>
                    <a:pt x="4096" y="4394"/>
                    <a:pt x="4537" y="4763"/>
                  </a:cubicBezTo>
                  <a:lnTo>
                    <a:pt x="4537" y="5335"/>
                  </a:lnTo>
                  <a:lnTo>
                    <a:pt x="4227" y="5656"/>
                  </a:lnTo>
                  <a:cubicBezTo>
                    <a:pt x="4204" y="5692"/>
                    <a:pt x="4180" y="5751"/>
                    <a:pt x="4180" y="5799"/>
                  </a:cubicBezTo>
                  <a:lnTo>
                    <a:pt x="3144" y="6168"/>
                  </a:lnTo>
                  <a:cubicBezTo>
                    <a:pt x="3073" y="6192"/>
                    <a:pt x="2989" y="6228"/>
                    <a:pt x="2930" y="6275"/>
                  </a:cubicBezTo>
                  <a:lnTo>
                    <a:pt x="2775" y="6180"/>
                  </a:lnTo>
                  <a:cubicBezTo>
                    <a:pt x="3263" y="5977"/>
                    <a:pt x="3406" y="5680"/>
                    <a:pt x="3430" y="5656"/>
                  </a:cubicBezTo>
                  <a:cubicBezTo>
                    <a:pt x="3454" y="5620"/>
                    <a:pt x="3454" y="5561"/>
                    <a:pt x="3430" y="5513"/>
                  </a:cubicBezTo>
                  <a:cubicBezTo>
                    <a:pt x="3311" y="5275"/>
                    <a:pt x="3287" y="4811"/>
                    <a:pt x="3275" y="4453"/>
                  </a:cubicBezTo>
                  <a:cubicBezTo>
                    <a:pt x="3275" y="4334"/>
                    <a:pt x="3263" y="4215"/>
                    <a:pt x="3263" y="4132"/>
                  </a:cubicBezTo>
                  <a:cubicBezTo>
                    <a:pt x="3204" y="3310"/>
                    <a:pt x="2596" y="2691"/>
                    <a:pt x="1822" y="2691"/>
                  </a:cubicBezTo>
                  <a:cubicBezTo>
                    <a:pt x="1060" y="2691"/>
                    <a:pt x="429" y="3310"/>
                    <a:pt x="370" y="4132"/>
                  </a:cubicBezTo>
                  <a:cubicBezTo>
                    <a:pt x="370" y="4227"/>
                    <a:pt x="358" y="4334"/>
                    <a:pt x="358" y="4453"/>
                  </a:cubicBezTo>
                  <a:cubicBezTo>
                    <a:pt x="346" y="4811"/>
                    <a:pt x="334" y="5263"/>
                    <a:pt x="215" y="5513"/>
                  </a:cubicBezTo>
                  <a:cubicBezTo>
                    <a:pt x="179" y="5561"/>
                    <a:pt x="179" y="5620"/>
                    <a:pt x="215" y="5656"/>
                  </a:cubicBezTo>
                  <a:cubicBezTo>
                    <a:pt x="215" y="5680"/>
                    <a:pt x="370" y="5977"/>
                    <a:pt x="870" y="6180"/>
                  </a:cubicBezTo>
                  <a:lnTo>
                    <a:pt x="406" y="6406"/>
                  </a:lnTo>
                  <a:cubicBezTo>
                    <a:pt x="167" y="6525"/>
                    <a:pt x="1" y="6775"/>
                    <a:pt x="1" y="7049"/>
                  </a:cubicBezTo>
                  <a:lnTo>
                    <a:pt x="1" y="8299"/>
                  </a:lnTo>
                  <a:cubicBezTo>
                    <a:pt x="1" y="8383"/>
                    <a:pt x="72" y="8454"/>
                    <a:pt x="167" y="8454"/>
                  </a:cubicBezTo>
                  <a:cubicBezTo>
                    <a:pt x="251" y="8454"/>
                    <a:pt x="334" y="8383"/>
                    <a:pt x="334" y="8299"/>
                  </a:cubicBezTo>
                  <a:lnTo>
                    <a:pt x="334" y="7049"/>
                  </a:lnTo>
                  <a:cubicBezTo>
                    <a:pt x="334" y="6894"/>
                    <a:pt x="406" y="6775"/>
                    <a:pt x="537" y="6704"/>
                  </a:cubicBezTo>
                  <a:lnTo>
                    <a:pt x="1108" y="6418"/>
                  </a:lnTo>
                  <a:lnTo>
                    <a:pt x="1299" y="6609"/>
                  </a:lnTo>
                  <a:cubicBezTo>
                    <a:pt x="1429" y="6751"/>
                    <a:pt x="1608" y="6811"/>
                    <a:pt x="1787" y="6811"/>
                  </a:cubicBezTo>
                  <a:cubicBezTo>
                    <a:pt x="1965" y="6811"/>
                    <a:pt x="2144" y="6751"/>
                    <a:pt x="2275" y="6609"/>
                  </a:cubicBezTo>
                  <a:lnTo>
                    <a:pt x="2477" y="6418"/>
                  </a:lnTo>
                  <a:lnTo>
                    <a:pt x="2656" y="6513"/>
                  </a:lnTo>
                  <a:cubicBezTo>
                    <a:pt x="2561" y="6644"/>
                    <a:pt x="2513" y="6811"/>
                    <a:pt x="2513" y="6990"/>
                  </a:cubicBezTo>
                  <a:lnTo>
                    <a:pt x="2513" y="8299"/>
                  </a:lnTo>
                  <a:cubicBezTo>
                    <a:pt x="2513" y="8383"/>
                    <a:pt x="2596" y="8454"/>
                    <a:pt x="2680" y="8454"/>
                  </a:cubicBezTo>
                  <a:cubicBezTo>
                    <a:pt x="2775" y="8454"/>
                    <a:pt x="2846" y="8383"/>
                    <a:pt x="2846" y="8299"/>
                  </a:cubicBezTo>
                  <a:lnTo>
                    <a:pt x="2846" y="6990"/>
                  </a:lnTo>
                  <a:cubicBezTo>
                    <a:pt x="2846" y="6751"/>
                    <a:pt x="2989" y="6537"/>
                    <a:pt x="3215" y="6466"/>
                  </a:cubicBezTo>
                  <a:lnTo>
                    <a:pt x="4323" y="6061"/>
                  </a:lnTo>
                  <a:lnTo>
                    <a:pt x="4775" y="6751"/>
                  </a:lnTo>
                  <a:cubicBezTo>
                    <a:pt x="4835" y="6835"/>
                    <a:pt x="4930" y="6894"/>
                    <a:pt x="5037" y="6894"/>
                  </a:cubicBezTo>
                  <a:lnTo>
                    <a:pt x="5061" y="6894"/>
                  </a:lnTo>
                  <a:cubicBezTo>
                    <a:pt x="5156" y="6894"/>
                    <a:pt x="5239" y="6870"/>
                    <a:pt x="5311" y="6787"/>
                  </a:cubicBezTo>
                  <a:lnTo>
                    <a:pt x="5597" y="6513"/>
                  </a:lnTo>
                  <a:lnTo>
                    <a:pt x="5597" y="8275"/>
                  </a:lnTo>
                  <a:cubicBezTo>
                    <a:pt x="5597" y="8371"/>
                    <a:pt x="5668" y="8442"/>
                    <a:pt x="5763" y="8442"/>
                  </a:cubicBezTo>
                  <a:cubicBezTo>
                    <a:pt x="5847" y="8442"/>
                    <a:pt x="5930" y="8371"/>
                    <a:pt x="5930" y="8275"/>
                  </a:cubicBezTo>
                  <a:lnTo>
                    <a:pt x="5930" y="6513"/>
                  </a:lnTo>
                  <a:lnTo>
                    <a:pt x="6204" y="6787"/>
                  </a:lnTo>
                  <a:cubicBezTo>
                    <a:pt x="6263" y="6847"/>
                    <a:pt x="6359" y="6894"/>
                    <a:pt x="6466" y="6894"/>
                  </a:cubicBezTo>
                  <a:lnTo>
                    <a:pt x="6490" y="6894"/>
                  </a:lnTo>
                  <a:cubicBezTo>
                    <a:pt x="6597" y="6882"/>
                    <a:pt x="6680" y="6835"/>
                    <a:pt x="6740" y="6751"/>
                  </a:cubicBezTo>
                  <a:lnTo>
                    <a:pt x="7204" y="6061"/>
                  </a:lnTo>
                  <a:lnTo>
                    <a:pt x="8311" y="6466"/>
                  </a:lnTo>
                  <a:cubicBezTo>
                    <a:pt x="8526" y="6537"/>
                    <a:pt x="8680" y="6751"/>
                    <a:pt x="8680" y="6990"/>
                  </a:cubicBezTo>
                  <a:lnTo>
                    <a:pt x="8680" y="8299"/>
                  </a:lnTo>
                  <a:cubicBezTo>
                    <a:pt x="8680" y="8383"/>
                    <a:pt x="8752" y="8454"/>
                    <a:pt x="8847" y="8454"/>
                  </a:cubicBezTo>
                  <a:cubicBezTo>
                    <a:pt x="8930" y="8454"/>
                    <a:pt x="9002" y="8383"/>
                    <a:pt x="9002" y="8299"/>
                  </a:cubicBezTo>
                  <a:lnTo>
                    <a:pt x="9002" y="6990"/>
                  </a:lnTo>
                  <a:cubicBezTo>
                    <a:pt x="9002" y="6751"/>
                    <a:pt x="8919" y="6525"/>
                    <a:pt x="8752" y="6358"/>
                  </a:cubicBezTo>
                  <a:lnTo>
                    <a:pt x="8799" y="6347"/>
                  </a:lnTo>
                  <a:cubicBezTo>
                    <a:pt x="8847" y="6335"/>
                    <a:pt x="8907" y="6311"/>
                    <a:pt x="8966" y="6287"/>
                  </a:cubicBezTo>
                  <a:lnTo>
                    <a:pt x="9395" y="6716"/>
                  </a:lnTo>
                  <a:lnTo>
                    <a:pt x="9395" y="8275"/>
                  </a:lnTo>
                  <a:cubicBezTo>
                    <a:pt x="9395" y="8371"/>
                    <a:pt x="9466" y="8442"/>
                    <a:pt x="9561" y="8442"/>
                  </a:cubicBezTo>
                  <a:cubicBezTo>
                    <a:pt x="9645" y="8442"/>
                    <a:pt x="9728" y="8371"/>
                    <a:pt x="9728" y="8275"/>
                  </a:cubicBezTo>
                  <a:lnTo>
                    <a:pt x="9728" y="6716"/>
                  </a:lnTo>
                  <a:lnTo>
                    <a:pt x="10157" y="6287"/>
                  </a:lnTo>
                  <a:cubicBezTo>
                    <a:pt x="10181" y="6299"/>
                    <a:pt x="10204" y="6299"/>
                    <a:pt x="10228" y="6311"/>
                  </a:cubicBezTo>
                  <a:lnTo>
                    <a:pt x="10931" y="6513"/>
                  </a:lnTo>
                  <a:cubicBezTo>
                    <a:pt x="11097" y="6549"/>
                    <a:pt x="11193" y="6704"/>
                    <a:pt x="11193" y="6870"/>
                  </a:cubicBezTo>
                  <a:lnTo>
                    <a:pt x="11193" y="8263"/>
                  </a:lnTo>
                  <a:cubicBezTo>
                    <a:pt x="11193" y="8359"/>
                    <a:pt x="11276" y="8430"/>
                    <a:pt x="11359" y="8430"/>
                  </a:cubicBezTo>
                  <a:cubicBezTo>
                    <a:pt x="11455" y="8430"/>
                    <a:pt x="11526" y="8359"/>
                    <a:pt x="11526" y="8263"/>
                  </a:cubicBezTo>
                  <a:lnTo>
                    <a:pt x="11526" y="6870"/>
                  </a:lnTo>
                  <a:cubicBezTo>
                    <a:pt x="11538" y="6597"/>
                    <a:pt x="11335" y="6311"/>
                    <a:pt x="11014" y="6228"/>
                  </a:cubicBezTo>
                  <a:lnTo>
                    <a:pt x="10323" y="6037"/>
                  </a:lnTo>
                  <a:cubicBezTo>
                    <a:pt x="10288" y="6013"/>
                    <a:pt x="10276" y="6001"/>
                    <a:pt x="10276" y="5954"/>
                  </a:cubicBezTo>
                  <a:lnTo>
                    <a:pt x="10276" y="5716"/>
                  </a:lnTo>
                  <a:cubicBezTo>
                    <a:pt x="10335" y="5680"/>
                    <a:pt x="10383" y="5632"/>
                    <a:pt x="10443" y="5585"/>
                  </a:cubicBezTo>
                  <a:cubicBezTo>
                    <a:pt x="10693" y="5346"/>
                    <a:pt x="10824" y="5025"/>
                    <a:pt x="10824" y="4680"/>
                  </a:cubicBezTo>
                  <a:lnTo>
                    <a:pt x="10824" y="4346"/>
                  </a:lnTo>
                  <a:lnTo>
                    <a:pt x="10895" y="4215"/>
                  </a:lnTo>
                  <a:cubicBezTo>
                    <a:pt x="10978" y="4072"/>
                    <a:pt x="11014" y="3906"/>
                    <a:pt x="11014" y="3739"/>
                  </a:cubicBezTo>
                  <a:lnTo>
                    <a:pt x="11014" y="2858"/>
                  </a:lnTo>
                  <a:cubicBezTo>
                    <a:pt x="11014" y="2775"/>
                    <a:pt x="10943" y="2691"/>
                    <a:pt x="10859" y="2691"/>
                  </a:cubicBezTo>
                  <a:lnTo>
                    <a:pt x="9216" y="2691"/>
                  </a:lnTo>
                  <a:cubicBezTo>
                    <a:pt x="8621" y="2691"/>
                    <a:pt x="8145" y="3180"/>
                    <a:pt x="8145" y="3775"/>
                  </a:cubicBezTo>
                  <a:lnTo>
                    <a:pt x="8145" y="3787"/>
                  </a:lnTo>
                  <a:cubicBezTo>
                    <a:pt x="8145" y="3918"/>
                    <a:pt x="8180" y="4072"/>
                    <a:pt x="8240" y="4192"/>
                  </a:cubicBezTo>
                  <a:lnTo>
                    <a:pt x="8323" y="4370"/>
                  </a:lnTo>
                  <a:lnTo>
                    <a:pt x="8323" y="4644"/>
                  </a:lnTo>
                  <a:cubicBezTo>
                    <a:pt x="8323" y="5096"/>
                    <a:pt x="8549" y="5477"/>
                    <a:pt x="8871" y="5716"/>
                  </a:cubicBezTo>
                  <a:lnTo>
                    <a:pt x="8871" y="5954"/>
                  </a:lnTo>
                  <a:cubicBezTo>
                    <a:pt x="8871" y="6001"/>
                    <a:pt x="8871" y="6013"/>
                    <a:pt x="8740" y="6049"/>
                  </a:cubicBezTo>
                  <a:lnTo>
                    <a:pt x="8395" y="6156"/>
                  </a:lnTo>
                  <a:lnTo>
                    <a:pt x="7418" y="5799"/>
                  </a:lnTo>
                  <a:cubicBezTo>
                    <a:pt x="7418" y="5751"/>
                    <a:pt x="7406" y="5704"/>
                    <a:pt x="7371" y="5656"/>
                  </a:cubicBezTo>
                  <a:lnTo>
                    <a:pt x="7061" y="5335"/>
                  </a:lnTo>
                  <a:lnTo>
                    <a:pt x="7061" y="4787"/>
                  </a:lnTo>
                  <a:cubicBezTo>
                    <a:pt x="7085" y="4751"/>
                    <a:pt x="7121" y="4727"/>
                    <a:pt x="7168" y="4692"/>
                  </a:cubicBezTo>
                  <a:cubicBezTo>
                    <a:pt x="7561" y="4323"/>
                    <a:pt x="7787" y="3787"/>
                    <a:pt x="7787" y="3251"/>
                  </a:cubicBezTo>
                  <a:lnTo>
                    <a:pt x="7787" y="2799"/>
                  </a:lnTo>
                  <a:cubicBezTo>
                    <a:pt x="7906" y="2537"/>
                    <a:pt x="7966" y="2263"/>
                    <a:pt x="7966" y="1989"/>
                  </a:cubicBezTo>
                  <a:lnTo>
                    <a:pt x="7966" y="167"/>
                  </a:lnTo>
                  <a:cubicBezTo>
                    <a:pt x="7966" y="84"/>
                    <a:pt x="7895" y="1"/>
                    <a:pt x="7799" y="1"/>
                  </a:cubicBezTo>
                  <a:lnTo>
                    <a:pt x="52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87" name="Google Shape;355;p20">
              <a:extLst>
                <a:ext uri="{FF2B5EF4-FFF2-40B4-BE49-F238E27FC236}">
                  <a16:creationId xmlns:a16="http://schemas.microsoft.com/office/drawing/2014/main" id="{1432A584-FC9D-2E4B-A49F-328E1678C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960" y="3622549"/>
              <a:ext cx="10631" cy="45135"/>
            </a:xfrm>
            <a:custGeom>
              <a:avLst/>
              <a:gdLst>
                <a:gd name="T0" fmla="*/ 5316 w 334"/>
                <a:gd name="T1" fmla="*/ 32 h 1418"/>
                <a:gd name="T2" fmla="*/ 0 w 334"/>
                <a:gd name="T3" fmla="*/ 5347 h 1418"/>
                <a:gd name="T4" fmla="*/ 0 w 334"/>
                <a:gd name="T5" fmla="*/ 39819 h 1418"/>
                <a:gd name="T6" fmla="*/ 5316 w 334"/>
                <a:gd name="T7" fmla="*/ 45135 h 1418"/>
                <a:gd name="T8" fmla="*/ 10631 w 334"/>
                <a:gd name="T9" fmla="*/ 39819 h 1418"/>
                <a:gd name="T10" fmla="*/ 10631 w 334"/>
                <a:gd name="T11" fmla="*/ 5347 h 1418"/>
                <a:gd name="T12" fmla="*/ 5316 w 334"/>
                <a:gd name="T13" fmla="*/ 32 h 14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4" h="1418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1251"/>
                  </a:lnTo>
                  <a:cubicBezTo>
                    <a:pt x="0" y="1334"/>
                    <a:pt x="84" y="1418"/>
                    <a:pt x="167" y="1418"/>
                  </a:cubicBezTo>
                  <a:cubicBezTo>
                    <a:pt x="262" y="1418"/>
                    <a:pt x="334" y="1334"/>
                    <a:pt x="334" y="1251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88" name="Google Shape;356;p20">
              <a:extLst>
                <a:ext uri="{FF2B5EF4-FFF2-40B4-BE49-F238E27FC236}">
                  <a16:creationId xmlns:a16="http://schemas.microsoft.com/office/drawing/2014/main" id="{5BDE77A0-D2BB-2848-AC76-AA3A3CEB7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014" y="3446466"/>
              <a:ext cx="91734" cy="30589"/>
            </a:xfrm>
            <a:custGeom>
              <a:avLst/>
              <a:gdLst>
                <a:gd name="T0" fmla="*/ 37209 w 2882"/>
                <a:gd name="T1" fmla="*/ 32 h 961"/>
                <a:gd name="T2" fmla="*/ 9485 w 2882"/>
                <a:gd name="T3" fmla="*/ 2164 h 961"/>
                <a:gd name="T4" fmla="*/ 32 w 2882"/>
                <a:gd name="T5" fmla="*/ 13146 h 961"/>
                <a:gd name="T6" fmla="*/ 32 w 2882"/>
                <a:gd name="T7" fmla="*/ 25273 h 961"/>
                <a:gd name="T8" fmla="*/ 5316 w 2882"/>
                <a:gd name="T9" fmla="*/ 30589 h 961"/>
                <a:gd name="T10" fmla="*/ 10249 w 2882"/>
                <a:gd name="T11" fmla="*/ 25273 h 961"/>
                <a:gd name="T12" fmla="*/ 10249 w 2882"/>
                <a:gd name="T13" fmla="*/ 13146 h 961"/>
                <a:gd name="T14" fmla="*/ 11013 w 2882"/>
                <a:gd name="T15" fmla="*/ 12764 h 961"/>
                <a:gd name="T16" fmla="*/ 36827 w 2882"/>
                <a:gd name="T17" fmla="*/ 10536 h 961"/>
                <a:gd name="T18" fmla="*/ 45867 w 2882"/>
                <a:gd name="T19" fmla="*/ 10886 h 961"/>
                <a:gd name="T20" fmla="*/ 82249 w 2882"/>
                <a:gd name="T21" fmla="*/ 23395 h 961"/>
                <a:gd name="T22" fmla="*/ 86036 w 2882"/>
                <a:gd name="T23" fmla="*/ 24796 h 961"/>
                <a:gd name="T24" fmla="*/ 89824 w 2882"/>
                <a:gd name="T25" fmla="*/ 23395 h 961"/>
                <a:gd name="T26" fmla="*/ 89824 w 2882"/>
                <a:gd name="T27" fmla="*/ 15820 h 961"/>
                <a:gd name="T28" fmla="*/ 37209 w 2882"/>
                <a:gd name="T29" fmla="*/ 32 h 96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2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20" y="104"/>
                    <a:pt x="1" y="247"/>
                    <a:pt x="1" y="413"/>
                  </a:cubicBezTo>
                  <a:lnTo>
                    <a:pt x="1" y="794"/>
                  </a:lnTo>
                  <a:cubicBezTo>
                    <a:pt x="1" y="890"/>
                    <a:pt x="72" y="961"/>
                    <a:pt x="167" y="961"/>
                  </a:cubicBezTo>
                  <a:cubicBezTo>
                    <a:pt x="251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4" y="373"/>
                    <a:pt x="820" y="331"/>
                    <a:pt x="1157" y="331"/>
                  </a:cubicBezTo>
                  <a:cubicBezTo>
                    <a:pt x="1250" y="331"/>
                    <a:pt x="1346" y="334"/>
                    <a:pt x="1441" y="342"/>
                  </a:cubicBezTo>
                  <a:cubicBezTo>
                    <a:pt x="1977" y="366"/>
                    <a:pt x="2346" y="497"/>
                    <a:pt x="2584" y="735"/>
                  </a:cubicBezTo>
                  <a:cubicBezTo>
                    <a:pt x="2614" y="765"/>
                    <a:pt x="2659" y="779"/>
                    <a:pt x="2703" y="779"/>
                  </a:cubicBezTo>
                  <a:cubicBezTo>
                    <a:pt x="2748" y="779"/>
                    <a:pt x="2793" y="765"/>
                    <a:pt x="2822" y="735"/>
                  </a:cubicBezTo>
                  <a:cubicBezTo>
                    <a:pt x="2882" y="675"/>
                    <a:pt x="2882" y="556"/>
                    <a:pt x="2822" y="497"/>
                  </a:cubicBezTo>
                  <a:cubicBezTo>
                    <a:pt x="2428" y="102"/>
                    <a:pt x="1753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89" name="Google Shape;357;p20">
              <a:extLst>
                <a:ext uri="{FF2B5EF4-FFF2-40B4-BE49-F238E27FC236}">
                  <a16:creationId xmlns:a16="http://schemas.microsoft.com/office/drawing/2014/main" id="{2C985A96-8FAA-C847-B9D1-5B7F6A8F5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0524" y="3633944"/>
              <a:ext cx="11013" cy="33740"/>
            </a:xfrm>
            <a:custGeom>
              <a:avLst/>
              <a:gdLst>
                <a:gd name="T0" fmla="*/ 5316 w 346"/>
                <a:gd name="T1" fmla="*/ 0 h 1060"/>
                <a:gd name="T2" fmla="*/ 32 w 346"/>
                <a:gd name="T3" fmla="*/ 5316 h 1060"/>
                <a:gd name="T4" fmla="*/ 32 w 346"/>
                <a:gd name="T5" fmla="*/ 28424 h 1060"/>
                <a:gd name="T6" fmla="*/ 5316 w 346"/>
                <a:gd name="T7" fmla="*/ 33740 h 1060"/>
                <a:gd name="T8" fmla="*/ 10631 w 346"/>
                <a:gd name="T9" fmla="*/ 28424 h 1060"/>
                <a:gd name="T10" fmla="*/ 10631 w 346"/>
                <a:gd name="T11" fmla="*/ 5316 h 1060"/>
                <a:gd name="T12" fmla="*/ 5316 w 346"/>
                <a:gd name="T13" fmla="*/ 0 h 1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6" h="1060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893"/>
                  </a:lnTo>
                  <a:cubicBezTo>
                    <a:pt x="1" y="976"/>
                    <a:pt x="84" y="1060"/>
                    <a:pt x="167" y="1060"/>
                  </a:cubicBezTo>
                  <a:cubicBezTo>
                    <a:pt x="262" y="1060"/>
                    <a:pt x="334" y="976"/>
                    <a:pt x="334" y="893"/>
                  </a:cubicBezTo>
                  <a:lnTo>
                    <a:pt x="334" y="167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  <p:sp>
          <p:nvSpPr>
            <p:cNvPr id="32790" name="Google Shape;358;p20">
              <a:extLst>
                <a:ext uri="{FF2B5EF4-FFF2-40B4-BE49-F238E27FC236}">
                  <a16:creationId xmlns:a16="http://schemas.microsoft.com/office/drawing/2014/main" id="{25B83BDD-5146-0340-BAD8-FEDCA4B72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494" y="3633944"/>
              <a:ext cx="11013" cy="33740"/>
            </a:xfrm>
            <a:custGeom>
              <a:avLst/>
              <a:gdLst>
                <a:gd name="T0" fmla="*/ 5316 w 346"/>
                <a:gd name="T1" fmla="*/ 0 h 1060"/>
                <a:gd name="T2" fmla="*/ 0 w 346"/>
                <a:gd name="T3" fmla="*/ 5316 h 1060"/>
                <a:gd name="T4" fmla="*/ 0 w 346"/>
                <a:gd name="T5" fmla="*/ 28424 h 1060"/>
                <a:gd name="T6" fmla="*/ 5316 w 346"/>
                <a:gd name="T7" fmla="*/ 33740 h 1060"/>
                <a:gd name="T8" fmla="*/ 10599 w 346"/>
                <a:gd name="T9" fmla="*/ 28424 h 1060"/>
                <a:gd name="T10" fmla="*/ 10599 w 346"/>
                <a:gd name="T11" fmla="*/ 5316 h 1060"/>
                <a:gd name="T12" fmla="*/ 5316 w 346"/>
                <a:gd name="T13" fmla="*/ 0 h 1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6" h="1060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893"/>
                  </a:lnTo>
                  <a:cubicBezTo>
                    <a:pt x="0" y="976"/>
                    <a:pt x="83" y="1060"/>
                    <a:pt x="167" y="1060"/>
                  </a:cubicBezTo>
                  <a:cubicBezTo>
                    <a:pt x="262" y="1060"/>
                    <a:pt x="333" y="976"/>
                    <a:pt x="333" y="893"/>
                  </a:cubicBezTo>
                  <a:lnTo>
                    <a:pt x="333" y="167"/>
                  </a:lnTo>
                  <a:cubicBezTo>
                    <a:pt x="345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050"/>
            </a:p>
          </p:txBody>
        </p:sp>
      </p:grpSp>
      <p:pic>
        <p:nvPicPr>
          <p:cNvPr id="32781" name="Picture 1" descr="page1image41333776">
            <a:extLst>
              <a:ext uri="{FF2B5EF4-FFF2-40B4-BE49-F238E27FC236}">
                <a16:creationId xmlns:a16="http://schemas.microsoft.com/office/drawing/2014/main" id="{E019B2C3-2326-FF41-B839-5DABF423C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5" y="2353867"/>
            <a:ext cx="617935" cy="6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" descr="page1image41333776">
            <a:extLst>
              <a:ext uri="{FF2B5EF4-FFF2-40B4-BE49-F238E27FC236}">
                <a16:creationId xmlns:a16="http://schemas.microsoft.com/office/drawing/2014/main" id="{F4FD0ADC-F03D-7B43-B102-D47ADEAE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80" y="2352677"/>
            <a:ext cx="619125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" descr="page1image41333776">
            <a:extLst>
              <a:ext uri="{FF2B5EF4-FFF2-40B4-BE49-F238E27FC236}">
                <a16:creationId xmlns:a16="http://schemas.microsoft.com/office/drawing/2014/main" id="{AB5A86AA-7BDF-7F43-89A3-027AEFC4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7" y="2365772"/>
            <a:ext cx="606029" cy="6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" descr="page1image41333776">
            <a:extLst>
              <a:ext uri="{FF2B5EF4-FFF2-40B4-BE49-F238E27FC236}">
                <a16:creationId xmlns:a16="http://schemas.microsoft.com/office/drawing/2014/main" id="{1C375FFA-A76F-1046-8ADD-1C848E4A7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5" y="2341960"/>
            <a:ext cx="617935" cy="6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73894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17E64B-FA99-994A-A2A0-165119846165}"/>
              </a:ext>
            </a:extLst>
          </p:cNvPr>
          <p:cNvSpPr/>
          <p:nvPr/>
        </p:nvSpPr>
        <p:spPr>
          <a:xfrm>
            <a:off x="999830" y="4565998"/>
            <a:ext cx="4275831" cy="2247378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Jenis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Pendidikan: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Akademik</a:t>
            </a:r>
            <a:endParaRPr lang="en-US" sz="2000" kern="0" dirty="0">
              <a:solidFill>
                <a:schemeClr val="bg1"/>
              </a:solidFill>
              <a:latin typeface="Calibri"/>
            </a:endParaRP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Proporsi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Angka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Kredit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sama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untuk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semua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jenis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pendidikan</a:t>
            </a:r>
            <a:endParaRPr lang="en-US" sz="2000" kern="0" dirty="0">
              <a:solidFill>
                <a:schemeClr val="bg1"/>
              </a:solidFill>
              <a:latin typeface="Calibri"/>
            </a:endParaRP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Karya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Ilmiah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Syarat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Menduduki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Jabatan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Fungsional</a:t>
            </a:r>
            <a:endParaRPr lang="en-US" sz="2000" kern="0" dirty="0">
              <a:solidFill>
                <a:schemeClr val="bg1"/>
              </a:solidFill>
              <a:latin typeface="Calibri"/>
            </a:endParaRP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Rincian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Kegiatan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belum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diperluas</a:t>
            </a:r>
            <a:endParaRPr lang="en-US" sz="2000" kern="0" dirty="0">
              <a:solidFill>
                <a:schemeClr val="bg1"/>
              </a:solidFill>
              <a:latin typeface="Calibri"/>
            </a:endParaRP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Kelebihan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Angka</a:t>
            </a:r>
            <a:r>
              <a:rPr lang="en-US" sz="2000" kern="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latin typeface="Calibri"/>
              </a:rPr>
              <a:t>Kredit</a:t>
            </a:r>
            <a:endParaRPr lang="en-US" sz="2000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DE669E-4CBE-5D4C-B4D4-054877EAF47D}"/>
              </a:ext>
            </a:extLst>
          </p:cNvPr>
          <p:cNvSpPr/>
          <p:nvPr/>
        </p:nvSpPr>
        <p:spPr>
          <a:xfrm>
            <a:off x="7000875" y="4077072"/>
            <a:ext cx="5060495" cy="2880642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Jenis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Pendidikan: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Akademik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Vokasi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Profesi</a:t>
            </a:r>
            <a:endParaRPr lang="en-US" sz="2000" kern="0" dirty="0">
              <a:solidFill>
                <a:prstClr val="white"/>
              </a:solidFill>
              <a:latin typeface="Calibri"/>
            </a:endParaRP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Proporsi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Angka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Kredit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Sama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(Ak Minimum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Berubah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Karya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Ilmiah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Setara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Artikel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Jurnal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,</a:t>
            </a:r>
            <a:r>
              <a:rPr lang="en-US" sz="2000" kern="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rgbClr val="FFFF00"/>
                </a:solidFill>
                <a:latin typeface="Calibri"/>
              </a:rPr>
              <a:t>Karya</a:t>
            </a:r>
            <a:r>
              <a:rPr lang="en-US" sz="2000" kern="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srgbClr val="FFFF00"/>
                </a:solidFill>
                <a:latin typeface="Calibri"/>
              </a:rPr>
              <a:t>Teknologi</a:t>
            </a:r>
            <a:r>
              <a:rPr lang="en-US" sz="2000" kern="0" dirty="0">
                <a:solidFill>
                  <a:srgbClr val="FFFF00"/>
                </a:solidFill>
                <a:latin typeface="Calibri"/>
              </a:rPr>
              <a:t>/</a:t>
            </a:r>
            <a:r>
              <a:rPr lang="en-US" sz="2000" kern="0" dirty="0" err="1">
                <a:solidFill>
                  <a:srgbClr val="FFFF00"/>
                </a:solidFill>
                <a:latin typeface="Calibri"/>
              </a:rPr>
              <a:t>Seni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Monumental, Paten</a:t>
            </a: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Loncat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Jabatan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Kriteria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Unggul</a:t>
            </a:r>
            <a:endParaRPr lang="en-US" sz="2000" kern="0" dirty="0">
              <a:solidFill>
                <a:prstClr val="white"/>
              </a:solidFill>
              <a:latin typeface="Calibri"/>
            </a:endParaRP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Penerapan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dan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Apresiasi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Program Merdeka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Belajar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&amp;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Kampus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Merdeka (MBKM) </a:t>
            </a:r>
          </a:p>
          <a:p>
            <a:pPr marL="257175" indent="-257175" defTabSz="685800">
              <a:buFont typeface="+mj-lt"/>
              <a:buAutoNum type="arabicPeriod"/>
              <a:defRPr/>
            </a:pP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Karya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Ilmiah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Calibri"/>
              </a:rPr>
              <a:t>Bermakna</a:t>
            </a:r>
            <a:endParaRPr lang="en-US" sz="20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1" name="TextBox 12">
            <a:extLst>
              <a:ext uri="{FF2B5EF4-FFF2-40B4-BE49-F238E27FC236}">
                <a16:creationId xmlns:a16="http://schemas.microsoft.com/office/drawing/2014/main" id="{D9274E8C-390F-4749-99EE-6B9B2C66E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830" y="3921919"/>
            <a:ext cx="4290714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8580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PERMENPANRB NO 17 TH 2013 JO NO 46 TH 2013</a:t>
            </a:r>
          </a:p>
        </p:txBody>
      </p:sp>
      <p:sp>
        <p:nvSpPr>
          <p:cNvPr id="27652" name="TextBox 13">
            <a:extLst>
              <a:ext uri="{FF2B5EF4-FFF2-40B4-BE49-F238E27FC236}">
                <a16:creationId xmlns:a16="http://schemas.microsoft.com/office/drawing/2014/main" id="{EB26707B-746D-6341-B409-998E4DDE0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3663553"/>
            <a:ext cx="418619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8580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USULAN REVISI KEBIJAKAN BARU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2BEC0-C82F-A841-885F-347430C06262}"/>
              </a:ext>
            </a:extLst>
          </p:cNvPr>
          <p:cNvSpPr txBox="1"/>
          <p:nvPr/>
        </p:nvSpPr>
        <p:spPr>
          <a:xfrm>
            <a:off x="6122195" y="872238"/>
            <a:ext cx="5286034" cy="224676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kern="0" dirty="0">
                <a:solidFill>
                  <a:srgbClr val="FFFF00"/>
                </a:solidFill>
              </a:rPr>
              <a:t>UU NO 12 TH 2012 TENTANG DIKTI</a:t>
            </a:r>
          </a:p>
          <a:p>
            <a:pPr defTabSz="685800">
              <a:defRPr/>
            </a:pPr>
            <a:r>
              <a:rPr lang="en-US" sz="2000" kern="0" dirty="0">
                <a:solidFill>
                  <a:srgbClr val="FFFF00"/>
                </a:solidFill>
              </a:rPr>
              <a:t>SYARAT </a:t>
            </a:r>
            <a:r>
              <a:rPr lang="en-US" sz="2000" kern="0" dirty="0">
                <a:solidFill>
                  <a:srgbClr val="FF0000"/>
                </a:solidFill>
              </a:rPr>
              <a:t>KENAIKAN JABATAN PROFESOR (BENTUK PENGHARGAAN/ANUGERAH) </a:t>
            </a:r>
            <a:r>
              <a:rPr lang="en-US" sz="2000" kern="0" dirty="0">
                <a:solidFill>
                  <a:srgbClr val="FFFF00"/>
                </a:solidFill>
              </a:rPr>
              <a:t>BERSIFAT </a:t>
            </a:r>
            <a:r>
              <a:rPr lang="en-US" sz="2000" b="1" kern="0" dirty="0">
                <a:solidFill>
                  <a:srgbClr val="FF0000"/>
                </a:solidFill>
              </a:rPr>
              <a:t>OPTIONAL</a:t>
            </a:r>
            <a:r>
              <a:rPr lang="en-US" sz="2000" b="1" kern="0" dirty="0">
                <a:solidFill>
                  <a:srgbClr val="FFFF00"/>
                </a:solidFill>
              </a:rPr>
              <a:t>:</a:t>
            </a:r>
            <a:r>
              <a:rPr lang="en-US" sz="2000" kern="0" dirty="0">
                <a:solidFill>
                  <a:srgbClr val="FFFF00"/>
                </a:solidFill>
              </a:rPr>
              <a:t> </a:t>
            </a:r>
          </a:p>
          <a:p>
            <a:pPr marL="432197" indent="-260747" defTabSz="685800">
              <a:buFont typeface="+mj-lt"/>
              <a:buAutoNum type="arabicPeriod"/>
              <a:defRPr/>
            </a:pPr>
            <a:r>
              <a:rPr lang="en-US" sz="2000" kern="0" dirty="0">
                <a:solidFill>
                  <a:srgbClr val="FFFF00"/>
                </a:solidFill>
              </a:rPr>
              <a:t>JURNAL INTERNASIONAL</a:t>
            </a:r>
          </a:p>
          <a:p>
            <a:pPr marL="432197" indent="-260747" defTabSz="685800">
              <a:buFont typeface="+mj-lt"/>
              <a:buAutoNum type="arabicPeriod"/>
              <a:defRPr/>
            </a:pPr>
            <a:r>
              <a:rPr lang="en-US" sz="2000" kern="0" dirty="0">
                <a:solidFill>
                  <a:srgbClr val="FFFF00"/>
                </a:solidFill>
              </a:rPr>
              <a:t>PATEN</a:t>
            </a:r>
          </a:p>
          <a:p>
            <a:pPr marL="432197" indent="-260747" defTabSz="685800">
              <a:buFont typeface="+mj-lt"/>
              <a:buAutoNum type="arabicPeriod"/>
              <a:defRPr/>
            </a:pPr>
            <a:r>
              <a:rPr lang="en-US" sz="2000" kern="0" dirty="0">
                <a:solidFill>
                  <a:srgbClr val="FFFF00"/>
                </a:solidFill>
              </a:rPr>
              <a:t>TEKNOLOGI TEPAT GUNA   </a:t>
            </a:r>
          </a:p>
        </p:txBody>
      </p:sp>
      <p:sp>
        <p:nvSpPr>
          <p:cNvPr id="27654" name="Picture 2">
            <a:extLst>
              <a:ext uri="{FF2B5EF4-FFF2-40B4-BE49-F238E27FC236}">
                <a16:creationId xmlns:a16="http://schemas.microsoft.com/office/drawing/2014/main" id="{613D82AE-7C98-8542-B41F-E5524FE949C6}"/>
              </a:ext>
            </a:extLst>
          </p:cNvPr>
          <p:cNvSpPr>
            <a:spLocks noChangeAspect="1"/>
          </p:cNvSpPr>
          <p:nvPr/>
        </p:nvSpPr>
        <p:spPr bwMode="auto">
          <a:xfrm>
            <a:off x="5144692" y="4082655"/>
            <a:ext cx="1693069" cy="12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endParaRPr lang="id-ID" altLang="en-US" sz="1350"/>
          </a:p>
        </p:txBody>
      </p:sp>
      <p:cxnSp>
        <p:nvCxnSpPr>
          <p:cNvPr id="27655" name="Straight Arrow Connector 7">
            <a:extLst>
              <a:ext uri="{FF2B5EF4-FFF2-40B4-BE49-F238E27FC236}">
                <a16:creationId xmlns:a16="http://schemas.microsoft.com/office/drawing/2014/main" id="{FD5CB2E2-95B0-634D-B501-D88ACCA5F4C8}"/>
              </a:ext>
            </a:extLst>
          </p:cNvPr>
          <p:cNvCxnSpPr>
            <a:cxnSpLocks noChangeShapeType="1"/>
            <a:stCxn id="2" idx="3"/>
            <a:endCxn id="28689" idx="1"/>
          </p:cNvCxnSpPr>
          <p:nvPr/>
        </p:nvCxnSpPr>
        <p:spPr bwMode="auto">
          <a:xfrm flipV="1">
            <a:off x="5275661" y="5176689"/>
            <a:ext cx="229790" cy="512998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8">
            <a:extLst>
              <a:ext uri="{FF2B5EF4-FFF2-40B4-BE49-F238E27FC236}">
                <a16:creationId xmlns:a16="http://schemas.microsoft.com/office/drawing/2014/main" id="{A7EDE991-92CA-674B-8663-70F600AE44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46058" y="5173440"/>
            <a:ext cx="454819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E32945-3A9D-9949-9226-3069CC76207E}"/>
              </a:ext>
            </a:extLst>
          </p:cNvPr>
          <p:cNvSpPr txBox="1"/>
          <p:nvPr/>
        </p:nvSpPr>
        <p:spPr>
          <a:xfrm>
            <a:off x="999831" y="1149171"/>
            <a:ext cx="5061644" cy="193899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kern="0" dirty="0">
                <a:solidFill>
                  <a:srgbClr val="FFFF00"/>
                </a:solidFill>
              </a:rPr>
              <a:t>UU NO 14 TH 2005 TENTANG GURU DAN DOSEN</a:t>
            </a:r>
          </a:p>
          <a:p>
            <a:pPr defTabSz="685800">
              <a:defRPr/>
            </a:pPr>
            <a:r>
              <a:rPr lang="en-US" sz="2000" kern="0" dirty="0">
                <a:solidFill>
                  <a:srgbClr val="FFFF00"/>
                </a:solidFill>
              </a:rPr>
              <a:t>SYARAT KENAIKAN JABATAN </a:t>
            </a:r>
            <a:r>
              <a:rPr lang="en-US" sz="2000" kern="0" dirty="0">
                <a:solidFill>
                  <a:srgbClr val="FF0000"/>
                </a:solidFill>
              </a:rPr>
              <a:t>PROFESOR</a:t>
            </a:r>
            <a:r>
              <a:rPr lang="en-US" sz="2000" kern="0" dirty="0">
                <a:solidFill>
                  <a:srgbClr val="FFFF00"/>
                </a:solidFill>
              </a:rPr>
              <a:t> PARIPURNA BERSIFAT </a:t>
            </a:r>
            <a:r>
              <a:rPr lang="en-US" sz="2000" b="1" kern="0" dirty="0">
                <a:solidFill>
                  <a:srgbClr val="FF0000"/>
                </a:solidFill>
              </a:rPr>
              <a:t>OPTIONAL</a:t>
            </a:r>
            <a:r>
              <a:rPr lang="en-US" sz="2000" b="1" kern="0" dirty="0">
                <a:solidFill>
                  <a:srgbClr val="FFFF00"/>
                </a:solidFill>
              </a:rPr>
              <a:t>:</a:t>
            </a:r>
            <a:r>
              <a:rPr lang="en-US" sz="2000" kern="0" dirty="0">
                <a:solidFill>
                  <a:srgbClr val="FFFF00"/>
                </a:solidFill>
              </a:rPr>
              <a:t> </a:t>
            </a:r>
          </a:p>
          <a:p>
            <a:pPr marL="432197" indent="-260747" defTabSz="685800">
              <a:buFont typeface="+mj-lt"/>
              <a:buAutoNum type="arabicPeriod"/>
              <a:defRPr/>
            </a:pPr>
            <a:r>
              <a:rPr lang="en-US" sz="2000" kern="0" dirty="0">
                <a:solidFill>
                  <a:srgbClr val="FFFF00"/>
                </a:solidFill>
              </a:rPr>
              <a:t>KARYA ILMIAH INTERNASIONAL</a:t>
            </a:r>
          </a:p>
          <a:p>
            <a:pPr marL="432197" indent="-260747" defTabSz="685800">
              <a:buFont typeface="+mj-lt"/>
              <a:buAutoNum type="arabicPeriod"/>
              <a:defRPr/>
            </a:pPr>
            <a:r>
              <a:rPr lang="en-US" sz="2000" kern="0" dirty="0">
                <a:solidFill>
                  <a:srgbClr val="FFFF00"/>
                </a:solidFill>
              </a:rPr>
              <a:t>KARYA MONUMENTAL INTERNASIONAL</a:t>
            </a:r>
          </a:p>
        </p:txBody>
      </p:sp>
      <p:cxnSp>
        <p:nvCxnSpPr>
          <p:cNvPr id="27659" name="Straight Connector 11">
            <a:extLst>
              <a:ext uri="{FF2B5EF4-FFF2-40B4-BE49-F238E27FC236}">
                <a16:creationId xmlns:a16="http://schemas.microsoft.com/office/drawing/2014/main" id="{B9A758A4-2A8C-CB4A-8D19-93AAE31C3F17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V="1">
            <a:off x="3530653" y="2732659"/>
            <a:ext cx="580520" cy="355504"/>
          </a:xfrm>
          <a:prstGeom prst="line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Straight Connector 12">
            <a:extLst>
              <a:ext uri="{FF2B5EF4-FFF2-40B4-BE49-F238E27FC236}">
                <a16:creationId xmlns:a16="http://schemas.microsoft.com/office/drawing/2014/main" id="{7ABC0826-A595-4B41-8C68-447AF673F232}"/>
              </a:ext>
            </a:extLst>
          </p:cNvPr>
          <p:cNvCxnSpPr>
            <a:cxnSpLocks/>
          </p:cNvCxnSpPr>
          <p:nvPr/>
        </p:nvCxnSpPr>
        <p:spPr bwMode="auto">
          <a:xfrm>
            <a:off x="8281988" y="3165873"/>
            <a:ext cx="7144" cy="248840"/>
          </a:xfrm>
          <a:prstGeom prst="line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1" name="Straight Connector 13">
            <a:extLst>
              <a:ext uri="{FF2B5EF4-FFF2-40B4-BE49-F238E27FC236}">
                <a16:creationId xmlns:a16="http://schemas.microsoft.com/office/drawing/2014/main" id="{E9B0470C-F799-1F4A-8B4C-F8674D610014}"/>
              </a:ext>
            </a:extLst>
          </p:cNvPr>
          <p:cNvCxnSpPr>
            <a:cxnSpLocks/>
          </p:cNvCxnSpPr>
          <p:nvPr/>
        </p:nvCxnSpPr>
        <p:spPr bwMode="auto">
          <a:xfrm>
            <a:off x="4110634" y="3414713"/>
            <a:ext cx="4178498" cy="0"/>
          </a:xfrm>
          <a:prstGeom prst="line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2" name="Straight Arrow Connector 14">
            <a:extLst>
              <a:ext uri="{FF2B5EF4-FFF2-40B4-BE49-F238E27FC236}">
                <a16:creationId xmlns:a16="http://schemas.microsoft.com/office/drawing/2014/main" id="{8F47C635-B7F1-B64A-9C1B-82C7DD2F852B}"/>
              </a:ext>
            </a:extLst>
          </p:cNvPr>
          <p:cNvCxnSpPr>
            <a:cxnSpLocks noChangeShapeType="1"/>
            <a:endCxn id="28689" idx="0"/>
          </p:cNvCxnSpPr>
          <p:nvPr/>
        </p:nvCxnSpPr>
        <p:spPr bwMode="auto">
          <a:xfrm>
            <a:off x="6101954" y="3473054"/>
            <a:ext cx="0" cy="1472802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3" name="TextBox 22">
            <a:extLst>
              <a:ext uri="{FF2B5EF4-FFF2-40B4-BE49-F238E27FC236}">
                <a16:creationId xmlns:a16="http://schemas.microsoft.com/office/drawing/2014/main" id="{5ED1B1A7-3820-1349-AF56-E84FB34B1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935" y="3223021"/>
            <a:ext cx="2058193" cy="338554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LANDASAN YURIDIS</a:t>
            </a:r>
          </a:p>
        </p:txBody>
      </p:sp>
      <p:sp>
        <p:nvSpPr>
          <p:cNvPr id="28689" name="TextBox 23">
            <a:extLst>
              <a:ext uri="{FF2B5EF4-FFF2-40B4-BE49-F238E27FC236}">
                <a16:creationId xmlns:a16="http://schemas.microsoft.com/office/drawing/2014/main" id="{8AEAA77A-4FA0-2544-9B52-313067E21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1" y="4945856"/>
            <a:ext cx="1193006" cy="46166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Revisi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665" name="TextBox 24">
            <a:extLst>
              <a:ext uri="{FF2B5EF4-FFF2-40B4-BE49-F238E27FC236}">
                <a16:creationId xmlns:a16="http://schemas.microsoft.com/office/drawing/2014/main" id="{3667C8E4-AAC6-254C-8C46-BF1D4DEF4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833" y="3560966"/>
            <a:ext cx="1352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8580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Disesuaikan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666" name="TextBox 25">
            <a:extLst>
              <a:ext uri="{FF2B5EF4-FFF2-40B4-BE49-F238E27FC236}">
                <a16:creationId xmlns:a16="http://schemas.microsoft.com/office/drawing/2014/main" id="{D2C99678-F2DF-0F45-BD1D-384C202E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236" y="3601466"/>
            <a:ext cx="1181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68580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Diacu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01C6A-E9A2-D445-BDE3-65362666F8A3}"/>
              </a:ext>
            </a:extLst>
          </p:cNvPr>
          <p:cNvSpPr txBox="1"/>
          <p:nvPr/>
        </p:nvSpPr>
        <p:spPr>
          <a:xfrm>
            <a:off x="3928660" y="110260"/>
            <a:ext cx="441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Inisiasi</a:t>
            </a:r>
            <a:r>
              <a:rPr lang="en-US" sz="3200" dirty="0"/>
              <a:t> </a:t>
            </a:r>
            <a:r>
              <a:rPr lang="en-US" sz="3200" dirty="0" err="1"/>
              <a:t>Kebijakan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3154656"/>
            <a:ext cx="48772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2713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679699" y="1393371"/>
            <a:ext cx="7727043" cy="2857500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 cap="flat" cmpd="sng" algn="ctr">
            <a:solidFill>
              <a:srgbClr val="FFFF00"/>
            </a:solidFill>
            <a:prstDash val="soli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FF00"/>
                </a:solidFill>
              </a:rPr>
              <a:t>SYARAT REGULASI UNTUK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b="1" kern="0" dirty="0" smtClean="0">
                <a:solidFill>
                  <a:srgbClr val="FFFF00"/>
                </a:solidFill>
              </a:rPr>
              <a:t>KENAIKAN JA</a:t>
            </a:r>
            <a:r>
              <a:rPr lang="en-US" b="1" kern="0" dirty="0" smtClean="0">
                <a:solidFill>
                  <a:srgbClr val="FFFF00"/>
                </a:solidFill>
              </a:rPr>
              <a:t>FUNG</a:t>
            </a:r>
            <a:r>
              <a:rPr lang="id-ID" b="1" kern="0" dirty="0" smtClean="0">
                <a:solidFill>
                  <a:srgbClr val="FFFF00"/>
                </a:solidFill>
              </a:rPr>
              <a:t>  </a:t>
            </a:r>
            <a:r>
              <a:rPr lang="id-ID" b="1" kern="0" dirty="0" smtClean="0">
                <a:solidFill>
                  <a:srgbClr val="FFFF00"/>
                </a:solidFill>
              </a:rPr>
              <a:t>REGULER</a:t>
            </a:r>
            <a:endParaRPr lang="id-ID" b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3" y="6489700"/>
            <a:ext cx="425451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17" y="6489700"/>
            <a:ext cx="41486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42" y="6489700"/>
            <a:ext cx="425449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0" y="260355"/>
            <a:ext cx="12048067" cy="954107"/>
          </a:xfrm>
          <a:prstGeom prst="rect">
            <a:avLst/>
          </a:prstGeom>
          <a:solidFill>
            <a:srgbClr val="000066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PENGANGKATAN PERTAMA KE AA DAN LEKTOR</a:t>
            </a:r>
          </a:p>
          <a:p>
            <a:pPr algn="ctr" fontAlgn="base">
              <a:spcAft>
                <a:spcPct val="0"/>
              </a:spcAft>
              <a:defRPr/>
            </a:pPr>
            <a:endParaRPr lang="en-US" sz="2800" b="1" dirty="0">
              <a:solidFill>
                <a:srgbClr val="FFFF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272095"/>
              </p:ext>
            </p:extLst>
          </p:nvPr>
        </p:nvGraphicFramePr>
        <p:xfrm>
          <a:off x="1" y="1044472"/>
          <a:ext cx="12048067" cy="702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4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9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Paling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singkat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menduduki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jabatan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AA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id-ID" sz="2400" b="1" baseline="0" dirty="0" smtClean="0">
                          <a:solidFill>
                            <a:schemeClr val="tx1"/>
                          </a:solidFill>
                        </a:rPr>
                        <a:t>endidikan minim Magister (S2)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2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Memenuhi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AK yang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dipersyaratkan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baik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secara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kumulatif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perbidangnya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16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5.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Memiliki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karya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ilmiah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yang dipublikasikan</a:t>
                      </a:r>
                      <a:r>
                        <a:rPr lang="id-ID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dlm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jurnal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rgbClr val="FF0000"/>
                          </a:solidFill>
                        </a:rPr>
                        <a:t>Nas. terakreditasi peringkat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3,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4,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5,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6</a:t>
                      </a:r>
                      <a:r>
                        <a:rPr lang="id-ID" sz="2400" b="1" dirty="0" smtClean="0">
                          <a:solidFill>
                            <a:srgbClr val="FF0000"/>
                          </a:solidFill>
                        </a:rPr>
                        <a:t> dan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sbg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penulis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id-ID" sz="2400" b="1" baseline="0" dirty="0" smtClean="0">
                          <a:solidFill>
                            <a:srgbClr val="0066FF"/>
                          </a:solidFill>
                        </a:rPr>
                        <a:t>pertama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 smtClean="0">
                        <a:solidFill>
                          <a:srgbClr val="0066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Memiliki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integritas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etika,dan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tata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karma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serta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tanggung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jwb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yang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dibuktikan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dg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berita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acara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pertimbangan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senat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fakultas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bagi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universitas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/institute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Senat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PT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bagi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Sekolah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Tinggi/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Poltek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dan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Akademik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.</a:t>
                      </a: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743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0097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 smtClean="0">
                          <a:solidFill>
                            <a:srgbClr val="FF0000"/>
                          </a:solidFill>
                        </a:rPr>
                        <a:t>PO pak </a:t>
                      </a:r>
                      <a:r>
                        <a:rPr lang="id-ID" sz="1600" b="1" dirty="0" smtClean="0">
                          <a:solidFill>
                            <a:srgbClr val="FF0000"/>
                          </a:solidFill>
                        </a:rPr>
                        <a:t>2019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artikel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terbit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di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jurnal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internasional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jurnal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internas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bereputasi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saat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studi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lanjut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dpt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digunakan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untuk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pengangkatan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pertama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kali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jafung</a:t>
                      </a:r>
                      <a:endParaRPr lang="en-US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6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91240" y="6444488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898989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6587" y="69587"/>
            <a:ext cx="6718825" cy="67188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92925" y="3586988"/>
            <a:ext cx="5045075" cy="176593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341755" marR="5080" indent="-1329690">
              <a:lnSpc>
                <a:spcPts val="6500"/>
              </a:lnSpc>
              <a:spcBef>
                <a:spcPts val="900"/>
              </a:spcBef>
            </a:pPr>
            <a:r>
              <a:rPr sz="6000" b="1" spc="-305" dirty="0">
                <a:solidFill>
                  <a:srgbClr val="FFFFFF"/>
                </a:solidFill>
                <a:latin typeface="Corbel"/>
                <a:cs typeface="Corbel"/>
              </a:rPr>
              <a:t>K</a:t>
            </a:r>
            <a:r>
              <a:rPr sz="6000" b="1" spc="-295" dirty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6000" b="1" spc="-300" dirty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6000" b="1" spc="-305" dirty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6000" b="1" spc="-300" dirty="0">
                <a:solidFill>
                  <a:srgbClr val="FFFFFF"/>
                </a:solidFill>
                <a:latin typeface="Corbel"/>
                <a:cs typeface="Corbel"/>
              </a:rPr>
              <a:t>J</a:t>
            </a:r>
            <a:r>
              <a:rPr sz="6000" b="1" spc="-310" dirty="0">
                <a:solidFill>
                  <a:srgbClr val="FFFFFF"/>
                </a:solidFill>
                <a:latin typeface="Corbel"/>
                <a:cs typeface="Corbel"/>
              </a:rPr>
              <a:t>AKA</a:t>
            </a:r>
            <a:r>
              <a:rPr sz="6000" b="1" dirty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6000" b="1" spc="-6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000" b="1" spc="-775" dirty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6000" b="1" spc="-305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6000" b="1" dirty="0">
                <a:solidFill>
                  <a:srgbClr val="FFFFFF"/>
                </a:solidFill>
                <a:latin typeface="Corbel"/>
                <a:cs typeface="Corbel"/>
              </a:rPr>
              <a:t>K  </a:t>
            </a:r>
            <a:r>
              <a:rPr sz="6000" b="1" spc="-300" dirty="0">
                <a:solidFill>
                  <a:srgbClr val="FFFFFF"/>
                </a:solidFill>
                <a:latin typeface="Corbel"/>
                <a:cs typeface="Corbel"/>
              </a:rPr>
              <a:t>DOSEN</a:t>
            </a:r>
            <a:endParaRPr sz="60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7240" y="816863"/>
            <a:ext cx="3017519" cy="30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0297" y="274638"/>
            <a:ext cx="5747657" cy="11430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engangkatan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pertama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dosen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S2)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9329" y="1509073"/>
            <a:ext cx="5808625" cy="4752391"/>
          </a:xfrm>
          <a:solidFill>
            <a:srgbClr val="FFFF66"/>
          </a:solidFill>
        </p:spPr>
        <p:txBody>
          <a:bodyPr/>
          <a:lstStyle/>
          <a:p>
            <a:r>
              <a:rPr lang="en-US" sz="2400" dirty="0" err="1" smtClean="0"/>
              <a:t>Kebutuhan</a:t>
            </a:r>
            <a:r>
              <a:rPr lang="en-US" sz="2400" dirty="0" smtClean="0"/>
              <a:t> AK = </a:t>
            </a:r>
            <a:r>
              <a:rPr lang="en-US" sz="2400" dirty="0"/>
              <a:t>1</a:t>
            </a:r>
            <a:r>
              <a:rPr lang="en-US" sz="2400" dirty="0" smtClean="0"/>
              <a:t>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Pembelajaran</a:t>
            </a:r>
            <a:r>
              <a:rPr lang="en-US" sz="2400" dirty="0" smtClean="0"/>
              <a:t> = 55% x </a:t>
            </a:r>
            <a:r>
              <a:rPr lang="en-US" sz="2400" dirty="0"/>
              <a:t>1</a:t>
            </a:r>
            <a:r>
              <a:rPr lang="en-US" sz="2400" dirty="0" smtClean="0"/>
              <a:t>0 = 5,5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>
                <a:solidFill>
                  <a:srgbClr val="FF0000"/>
                </a:solidFill>
              </a:rPr>
              <a:t>Penelitian</a:t>
            </a:r>
            <a:r>
              <a:rPr lang="en-US" sz="2400" dirty="0" smtClean="0">
                <a:solidFill>
                  <a:srgbClr val="FF0000"/>
                </a:solidFill>
              </a:rPr>
              <a:t>       = 25% x 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0 =  2,5 </a:t>
            </a:r>
            <a:r>
              <a:rPr lang="en-US" sz="2400" dirty="0" err="1" smtClean="0">
                <a:solidFill>
                  <a:srgbClr val="FF0000"/>
                </a:solidFill>
              </a:rPr>
              <a:t>kum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/>
              <a:t>Penmas</a:t>
            </a:r>
            <a:r>
              <a:rPr lang="en-US" sz="2400" dirty="0" smtClean="0"/>
              <a:t>          = 10% x </a:t>
            </a:r>
            <a:r>
              <a:rPr lang="en-US" sz="2400" dirty="0"/>
              <a:t>1</a:t>
            </a:r>
            <a:r>
              <a:rPr lang="en-US" sz="2400" dirty="0" smtClean="0"/>
              <a:t>0 = </a:t>
            </a:r>
            <a:r>
              <a:rPr lang="en-US" sz="2400" dirty="0"/>
              <a:t>1</a:t>
            </a:r>
            <a:r>
              <a:rPr lang="en-US" sz="2400" dirty="0" smtClean="0"/>
              <a:t>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Penunjang</a:t>
            </a:r>
            <a:r>
              <a:rPr lang="en-US" sz="2400" dirty="0" smtClean="0"/>
              <a:t>      = 10% x </a:t>
            </a:r>
            <a:r>
              <a:rPr lang="en-US" sz="2400" dirty="0"/>
              <a:t>1</a:t>
            </a:r>
            <a:r>
              <a:rPr lang="en-US" sz="2400" dirty="0" smtClean="0"/>
              <a:t>0 = </a:t>
            </a:r>
            <a:r>
              <a:rPr lang="en-US" sz="2400" dirty="0"/>
              <a:t>1</a:t>
            </a:r>
            <a:r>
              <a:rPr lang="en-US" sz="2400" dirty="0" smtClean="0"/>
              <a:t>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Catatan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penmas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penunjang</a:t>
            </a:r>
            <a:r>
              <a:rPr lang="en-US" sz="2400" dirty="0" smtClean="0"/>
              <a:t> </a:t>
            </a:r>
            <a:r>
              <a:rPr lang="en-US" sz="2400" dirty="0" err="1" smtClean="0"/>
              <a:t>boleh</a:t>
            </a:r>
            <a:r>
              <a:rPr lang="en-US" sz="2400" dirty="0" smtClean="0"/>
              <a:t> </a:t>
            </a:r>
            <a:r>
              <a:rPr lang="en-US" sz="2400" dirty="0" err="1" smtClean="0"/>
              <a:t>kurang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10%  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379047" y="287694"/>
            <a:ext cx="5747657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pengangkatan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pertama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(S3)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</a:t>
            </a:r>
            <a:endParaRPr lang="en-US" sz="32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44200" y="1530838"/>
            <a:ext cx="5808625" cy="47523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 smtClean="0"/>
              <a:t>Kebutuhan</a:t>
            </a:r>
            <a:r>
              <a:rPr lang="en-US" sz="2400" kern="0" dirty="0" smtClean="0"/>
              <a:t> AK = 10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Pembelajaran</a:t>
            </a:r>
            <a:r>
              <a:rPr lang="en-US" sz="2400" kern="0" dirty="0" smtClean="0"/>
              <a:t> = 45% x 10 = 4,5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>
                <a:solidFill>
                  <a:srgbClr val="FF0000"/>
                </a:solidFill>
              </a:rPr>
              <a:t>Penelitian</a:t>
            </a:r>
            <a:r>
              <a:rPr lang="en-US" sz="2400" kern="0" dirty="0" smtClean="0">
                <a:solidFill>
                  <a:srgbClr val="FF0000"/>
                </a:solidFill>
              </a:rPr>
              <a:t>       = 35% x 10 =  3,5 </a:t>
            </a:r>
            <a:r>
              <a:rPr lang="en-US" sz="2400" kern="0" dirty="0" err="1" smtClean="0">
                <a:solidFill>
                  <a:srgbClr val="FF0000"/>
                </a:solidFill>
              </a:rPr>
              <a:t>kum</a:t>
            </a:r>
            <a:endParaRPr lang="en-US" sz="2400" kern="0" dirty="0" smtClean="0">
              <a:solidFill>
                <a:srgbClr val="FF0000"/>
              </a:solidFill>
            </a:endParaRPr>
          </a:p>
          <a:p>
            <a:r>
              <a:rPr lang="en-US" sz="2400" kern="0" dirty="0" err="1" smtClean="0"/>
              <a:t>Penmas</a:t>
            </a:r>
            <a:r>
              <a:rPr lang="en-US" sz="2400" kern="0" dirty="0" smtClean="0"/>
              <a:t>          = 10% x 10 = 1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Penunjang</a:t>
            </a:r>
            <a:r>
              <a:rPr lang="en-US" sz="2400" kern="0" dirty="0" smtClean="0"/>
              <a:t>      = 10% x 10 = 1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endParaRPr lang="en-US" sz="2400" kern="0" dirty="0" smtClean="0"/>
          </a:p>
          <a:p>
            <a:pPr marL="0" indent="0">
              <a:buNone/>
            </a:pPr>
            <a:r>
              <a:rPr lang="en-US" sz="2400" kern="0" dirty="0" err="1" smtClean="0"/>
              <a:t>Catatan</a:t>
            </a:r>
            <a:r>
              <a:rPr lang="en-US" sz="2400" kern="0" dirty="0" smtClean="0"/>
              <a:t>:</a:t>
            </a:r>
          </a:p>
          <a:p>
            <a:r>
              <a:rPr lang="en-US" sz="2400" kern="0" dirty="0" err="1" smtClean="0"/>
              <a:t>Untuk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penmas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dan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penunjang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boleh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kurang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dari</a:t>
            </a:r>
            <a:r>
              <a:rPr lang="en-US" sz="2400" kern="0" dirty="0" smtClean="0"/>
              <a:t> 10%  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3989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208" y="4"/>
            <a:ext cx="11736279" cy="612556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0" y="523240"/>
                </a:moveTo>
                <a:lnTo>
                  <a:pt x="12192000" y="523240"/>
                </a:lnTo>
                <a:lnTo>
                  <a:pt x="12192000" y="0"/>
                </a:lnTo>
                <a:lnTo>
                  <a:pt x="0" y="0"/>
                </a:lnTo>
                <a:lnTo>
                  <a:pt x="0" y="523240"/>
                </a:lnTo>
                <a:close/>
              </a:path>
            </a:pathLst>
          </a:custGeom>
          <a:solidFill>
            <a:schemeClr val="accent5">
              <a:lumMod val="2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5481" y="171516"/>
            <a:ext cx="10152123" cy="623966"/>
          </a:xfrm>
          <a:prstGeom prst="rect">
            <a:avLst/>
          </a:prstGeom>
        </p:spPr>
        <p:txBody>
          <a:bodyPr vert="horz" wrap="square" lIns="0" tIns="833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332">
              <a:spcBef>
                <a:spcPts val="66"/>
              </a:spcBef>
            </a:pPr>
            <a:r>
              <a:rPr sz="2000" b="1" spc="-3" dirty="0">
                <a:solidFill>
                  <a:srgbClr val="FFFF00"/>
                </a:solidFill>
              </a:rPr>
              <a:t>POSISI PENULIS </a:t>
            </a:r>
            <a:r>
              <a:rPr sz="2000" b="1" dirty="0">
                <a:solidFill>
                  <a:srgbClr val="FFFF00"/>
                </a:solidFill>
              </a:rPr>
              <a:t>&amp; KARIL </a:t>
            </a:r>
            <a:r>
              <a:rPr sz="2000" b="1" spc="-56" dirty="0">
                <a:solidFill>
                  <a:srgbClr val="FFFF00"/>
                </a:solidFill>
              </a:rPr>
              <a:t>SYARAT </a:t>
            </a:r>
            <a:r>
              <a:rPr sz="2000" b="1" spc="-3" dirty="0">
                <a:solidFill>
                  <a:srgbClr val="FFFF00"/>
                </a:solidFill>
              </a:rPr>
              <a:t>KHUSUS </a:t>
            </a:r>
            <a:r>
              <a:rPr sz="2000" b="1" spc="-7" dirty="0">
                <a:solidFill>
                  <a:srgbClr val="FFFF00"/>
                </a:solidFill>
              </a:rPr>
              <a:t>KELOMPOK </a:t>
            </a:r>
            <a:r>
              <a:rPr sz="2000" b="1" spc="-3" dirty="0">
                <a:solidFill>
                  <a:srgbClr val="FFFF00"/>
                </a:solidFill>
              </a:rPr>
              <a:t>NAIK </a:t>
            </a:r>
            <a:r>
              <a:rPr sz="2000" b="1" u="heavy" spc="-10" dirty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>SECARA</a:t>
            </a:r>
            <a:r>
              <a:rPr sz="2000" b="1" u="heavy" spc="150" dirty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b="1" u="heavy" spc="-10" dirty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>REGULER</a:t>
            </a:r>
            <a:br>
              <a:rPr sz="2000" b="1" u="heavy" spc="-10" dirty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</a:br>
            <a:endParaRPr sz="2000" b="1" dirty="0">
              <a:solidFill>
                <a:srgbClr val="FFFF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5208" y="521296"/>
            <a:ext cx="11150354" cy="633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82541" y="784072"/>
            <a:ext cx="2494624" cy="340672"/>
          </a:xfrm>
          <a:custGeom>
            <a:avLst/>
            <a:gdLst/>
            <a:ahLst/>
            <a:cxnLst/>
            <a:rect l="l" t="t" r="r" b="b"/>
            <a:pathLst>
              <a:path w="2565400" h="337819">
                <a:moveTo>
                  <a:pt x="0" y="56261"/>
                </a:moveTo>
                <a:lnTo>
                  <a:pt x="4415" y="34343"/>
                </a:lnTo>
                <a:lnTo>
                  <a:pt x="16462" y="16462"/>
                </a:lnTo>
                <a:lnTo>
                  <a:pt x="34343" y="4415"/>
                </a:lnTo>
                <a:lnTo>
                  <a:pt x="56260" y="0"/>
                </a:lnTo>
                <a:lnTo>
                  <a:pt x="2509138" y="0"/>
                </a:lnTo>
                <a:lnTo>
                  <a:pt x="2531056" y="4415"/>
                </a:lnTo>
                <a:lnTo>
                  <a:pt x="2548937" y="16462"/>
                </a:lnTo>
                <a:lnTo>
                  <a:pt x="2560984" y="34343"/>
                </a:lnTo>
                <a:lnTo>
                  <a:pt x="2565400" y="56261"/>
                </a:lnTo>
                <a:lnTo>
                  <a:pt x="2565400" y="281559"/>
                </a:lnTo>
                <a:lnTo>
                  <a:pt x="2560984" y="303476"/>
                </a:lnTo>
                <a:lnTo>
                  <a:pt x="2548937" y="321357"/>
                </a:lnTo>
                <a:lnTo>
                  <a:pt x="2531056" y="333404"/>
                </a:lnTo>
                <a:lnTo>
                  <a:pt x="2509138" y="337820"/>
                </a:lnTo>
                <a:lnTo>
                  <a:pt x="56260" y="337820"/>
                </a:lnTo>
                <a:lnTo>
                  <a:pt x="34343" y="333404"/>
                </a:lnTo>
                <a:lnTo>
                  <a:pt x="16462" y="321357"/>
                </a:lnTo>
                <a:lnTo>
                  <a:pt x="4415" y="303476"/>
                </a:lnTo>
                <a:lnTo>
                  <a:pt x="0" y="281559"/>
                </a:lnTo>
                <a:lnTo>
                  <a:pt x="0" y="56261"/>
                </a:lnTo>
                <a:close/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2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3" y="6489700"/>
            <a:ext cx="425451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17" y="6489700"/>
            <a:ext cx="41486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42" y="6489700"/>
            <a:ext cx="425449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-342876" y="252263"/>
            <a:ext cx="12048067" cy="584775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99"/>
                </a:solidFill>
              </a:rPr>
              <a:t>NAIK JAFUNG DARI AA  KE LEKTOR (200, 300)</a:t>
            </a:r>
            <a:endParaRPr lang="en-US" sz="3200" b="1" dirty="0">
              <a:solidFill>
                <a:srgbClr val="000099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25737"/>
              </p:ext>
            </p:extLst>
          </p:nvPr>
        </p:nvGraphicFramePr>
        <p:xfrm>
          <a:off x="1" y="1052564"/>
          <a:ext cx="12048067" cy="702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4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Syarat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kenaikan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Jafa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dari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AA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ke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Lektor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 :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9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Paling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singkat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menduduki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jabatan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AA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2400" b="1" baseline="0" dirty="0" smtClean="0">
                          <a:solidFill>
                            <a:schemeClr val="tx1"/>
                          </a:solidFill>
                        </a:rPr>
                        <a:t>Berpendidikan minimal Magister (S2)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2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Memenuhi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AK yang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dipersyaratkan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baik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secara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kumulatif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perbidangnya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16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5.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Memiliki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karya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ilmiah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chemeClr val="tx1"/>
                          </a:solidFill>
                        </a:rPr>
                        <a:t>yang dipublikasikan</a:t>
                      </a:r>
                      <a:r>
                        <a:rPr lang="id-ID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dlm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jurnal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400" b="1" dirty="0" smtClean="0">
                          <a:solidFill>
                            <a:srgbClr val="FF0000"/>
                          </a:solidFill>
                        </a:rPr>
                        <a:t>Nas. terakreditasi peringkat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3,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4,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5,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6</a:t>
                      </a:r>
                      <a:r>
                        <a:rPr lang="id-ID" sz="2400" b="1" dirty="0" smtClean="0">
                          <a:solidFill>
                            <a:srgbClr val="FF0000"/>
                          </a:solidFill>
                        </a:rPr>
                        <a:t> dan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sbg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penulis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id-ID" sz="2400" b="1" baseline="0" dirty="0" smtClean="0">
                          <a:solidFill>
                            <a:srgbClr val="0066FF"/>
                          </a:solidFill>
                        </a:rPr>
                        <a:t>pertama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 smtClean="0">
                        <a:solidFill>
                          <a:srgbClr val="0066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Memiliki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integritas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etika,dan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tata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karma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serta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tanggung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jwb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yang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dibuktikan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dg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berita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acara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pertimbangan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senat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fakultas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bagi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universitas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/institute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atau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Senat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PT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bagi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Sekolah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Tinggi/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Poltek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dan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66FF"/>
                          </a:solidFill>
                        </a:rPr>
                        <a:t>Akademik</a:t>
                      </a:r>
                      <a:r>
                        <a:rPr lang="en-US" sz="2400" b="1" baseline="0" dirty="0" smtClean="0">
                          <a:solidFill>
                            <a:srgbClr val="0066FF"/>
                          </a:solidFill>
                        </a:rPr>
                        <a:t>.</a:t>
                      </a: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743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0097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 smtClean="0">
                          <a:solidFill>
                            <a:srgbClr val="FF0000"/>
                          </a:solidFill>
                        </a:rPr>
                        <a:t>PO pak 2019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+ 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</a:rPr>
                        <a:t>Revisi</a:t>
                      </a:r>
                      <a:endParaRPr lang="en-US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4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3" y="6489700"/>
            <a:ext cx="425451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17" y="6489700"/>
            <a:ext cx="41486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42" y="6489700"/>
            <a:ext cx="425449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0" y="260355"/>
            <a:ext cx="12048067" cy="584775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99"/>
                </a:solidFill>
              </a:rPr>
              <a:t>DARI LEKTOR KE LEKTOR KEPALA (400, 550, 700)</a:t>
            </a:r>
            <a:endParaRPr lang="en-US" sz="3200" b="1" dirty="0">
              <a:solidFill>
                <a:srgbClr val="000099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" y="1044472"/>
          <a:ext cx="12048067" cy="5762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4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Syarat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kenaikan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Jafa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dari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Lektor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ke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LK  :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9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Paling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singkat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menduduki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jabatan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Lektor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1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2000" b="1" baseline="0" dirty="0" smtClean="0">
                          <a:solidFill>
                            <a:schemeClr val="tx1"/>
                          </a:solidFill>
                        </a:rPr>
                        <a:t>Berpendidikan minimal Magister (S2)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2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Memenuhi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AK yang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dipersyaratkan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baik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secara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kumulatif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atau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perbidangnya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169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Memiliki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karya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ilmiah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yang dipublikasikan</a:t>
                      </a:r>
                      <a:r>
                        <a:rPr lang="id-ID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dlm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jurnal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 smtClean="0">
                          <a:solidFill>
                            <a:srgbClr val="FF0000"/>
                          </a:solidFill>
                        </a:rPr>
                        <a:t>Nas. terakreditasi peringkat 1 dan 2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atau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Terakreditasi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dikti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FF"/>
                          </a:solidFill>
                        </a:rPr>
                        <a:t>sbg</a:t>
                      </a:r>
                      <a:r>
                        <a:rPr lang="en-US" sz="20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FF"/>
                          </a:solidFill>
                        </a:rPr>
                        <a:t>penulis</a:t>
                      </a:r>
                      <a:r>
                        <a:rPr lang="en-US" sz="20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id-ID" sz="2000" b="1" baseline="0" dirty="0" smtClean="0">
                          <a:solidFill>
                            <a:srgbClr val="0066FF"/>
                          </a:solidFill>
                        </a:rPr>
                        <a:t>pertama bagi yg berpendidikan Doktor (S3)</a:t>
                      </a:r>
                      <a:endParaRPr lang="en-US" sz="2000" b="1" dirty="0" smtClean="0">
                        <a:solidFill>
                          <a:srgbClr val="0066FF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743"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5.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Memiliki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karya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ilmiah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publikasi</a:t>
                      </a:r>
                      <a:r>
                        <a:rPr lang="id-ID" sz="2000" b="1" baseline="0" dirty="0" smtClean="0">
                          <a:solidFill>
                            <a:schemeClr val="tx1"/>
                          </a:solidFill>
                        </a:rPr>
                        <a:t> pd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66FF"/>
                          </a:solidFill>
                        </a:rPr>
                        <a:t>jurnal</a:t>
                      </a:r>
                      <a:r>
                        <a:rPr lang="en-US" sz="20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66FF"/>
                          </a:solidFill>
                        </a:rPr>
                        <a:t>Internasional</a:t>
                      </a:r>
                      <a:r>
                        <a:rPr lang="en-US" sz="20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66FF"/>
                          </a:solidFill>
                        </a:rPr>
                        <a:t>bereputasi</a:t>
                      </a:r>
                      <a:r>
                        <a:rPr lang="en-US" sz="20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en-US" sz="2000" b="1" baseline="0" dirty="0" err="1" smtClean="0"/>
                        <a:t>sbg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FF"/>
                          </a:solidFill>
                        </a:rPr>
                        <a:t>penulis</a:t>
                      </a:r>
                      <a:r>
                        <a:rPr lang="en-US" sz="2000" b="1" baseline="0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id-ID" sz="2000" b="1" baseline="0" dirty="0" smtClean="0">
                          <a:solidFill>
                            <a:srgbClr val="0066FF"/>
                          </a:solidFill>
                        </a:rPr>
                        <a:t>pertama, </a:t>
                      </a:r>
                      <a:r>
                        <a:rPr lang="id-ID" sz="2000" b="1" baseline="0" dirty="0" smtClean="0">
                          <a:solidFill>
                            <a:schemeClr val="tx1"/>
                          </a:solidFill>
                        </a:rPr>
                        <a:t>bagi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dosen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000" b="1" baseline="0" dirty="0" smtClean="0">
                          <a:solidFill>
                            <a:schemeClr val="tx1"/>
                          </a:solidFill>
                        </a:rPr>
                        <a:t>yang berpendidikan Magister (S2)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0097"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Memiliki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kinerja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integritas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etika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tata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krama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serta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tanggung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jawab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dibuktikan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d-ID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erita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d-ID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d-ID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ertimbangan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d-ID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enat</a:t>
                      </a:r>
                      <a:r>
                        <a:rPr kumimoji="0" lang="id-ID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Fakultas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bagi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Univ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Institut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senat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PT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bagi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ST/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Poltek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Akademi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b="1" dirty="0" smtClean="0">
                          <a:solidFill>
                            <a:srgbClr val="FF0000"/>
                          </a:solidFill>
                        </a:rPr>
                        <a:t>PO pak 2019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+ 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</a:rPr>
                        <a:t>Revisi</a:t>
                      </a:r>
                      <a:endParaRPr lang="en-US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21891" marR="121891" marT="45715" marB="45715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1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0297" y="274638"/>
            <a:ext cx="5747657" cy="11430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(200)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naik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Kepala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(400)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9329" y="1509073"/>
            <a:ext cx="5808625" cy="4752391"/>
          </a:xfrm>
          <a:solidFill>
            <a:srgbClr val="FFFF66"/>
          </a:solidFill>
        </p:spPr>
        <p:txBody>
          <a:bodyPr/>
          <a:lstStyle/>
          <a:p>
            <a:r>
              <a:rPr lang="en-US" sz="2400" dirty="0" err="1" smtClean="0"/>
              <a:t>Perhitungan</a:t>
            </a:r>
            <a:r>
              <a:rPr lang="en-US" sz="2400" dirty="0" smtClean="0"/>
              <a:t> : 400 – 200 = 200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Pembelajaran</a:t>
            </a:r>
            <a:r>
              <a:rPr lang="en-US" sz="2400" dirty="0" smtClean="0"/>
              <a:t> = 40% x 200 = 80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Penelitian</a:t>
            </a:r>
            <a:r>
              <a:rPr lang="en-US" sz="2400" dirty="0" smtClean="0"/>
              <a:t>       = 40% x 200 =  80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Penmas</a:t>
            </a:r>
            <a:r>
              <a:rPr lang="en-US" sz="2400" dirty="0" smtClean="0"/>
              <a:t>          = 10% x 200 = 20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Penunjang</a:t>
            </a:r>
            <a:r>
              <a:rPr lang="en-US" sz="2400" dirty="0" smtClean="0"/>
              <a:t>      = 10% x 200 = 20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Catatan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penmas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penunjang</a:t>
            </a:r>
            <a:r>
              <a:rPr lang="en-US" sz="2400" dirty="0" smtClean="0"/>
              <a:t> </a:t>
            </a:r>
            <a:r>
              <a:rPr lang="en-US" sz="2400" dirty="0" err="1" smtClean="0"/>
              <a:t>boleh</a:t>
            </a:r>
            <a:r>
              <a:rPr lang="en-US" sz="2400" dirty="0" smtClean="0"/>
              <a:t> </a:t>
            </a:r>
            <a:r>
              <a:rPr lang="en-US" sz="2400" dirty="0" err="1" smtClean="0"/>
              <a:t>kurang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10%  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379047" y="287694"/>
            <a:ext cx="5747657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(300) </a:t>
            </a:r>
            <a:endParaRPr lang="en-US" sz="32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44200" y="1530838"/>
            <a:ext cx="5808625" cy="47523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 smtClean="0"/>
              <a:t>Perhitungan</a:t>
            </a:r>
            <a:r>
              <a:rPr lang="en-US" sz="2400" kern="0" dirty="0" smtClean="0"/>
              <a:t> : 300 – 150 = 150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Pembelajaran</a:t>
            </a:r>
            <a:r>
              <a:rPr lang="en-US" sz="2400" kern="0" dirty="0" smtClean="0"/>
              <a:t> = 45% x 150 = 62,5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Penelitian</a:t>
            </a:r>
            <a:r>
              <a:rPr lang="en-US" sz="2400" kern="0" dirty="0" smtClean="0"/>
              <a:t>       = 35% x 150 = 52,5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Penmas</a:t>
            </a:r>
            <a:r>
              <a:rPr lang="en-US" sz="2400" kern="0" dirty="0" smtClean="0"/>
              <a:t>          = 10% x 150 = 15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Penunjang</a:t>
            </a:r>
            <a:r>
              <a:rPr lang="en-US" sz="2400" kern="0" dirty="0" smtClean="0"/>
              <a:t>      = 10% x 150 = 15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endParaRPr lang="en-US" sz="2400" kern="0" dirty="0" smtClean="0"/>
          </a:p>
          <a:p>
            <a:pPr marL="0" indent="0">
              <a:buNone/>
            </a:pPr>
            <a:r>
              <a:rPr lang="en-US" sz="2400" kern="0" dirty="0" err="1" smtClean="0"/>
              <a:t>Catatan</a:t>
            </a:r>
            <a:r>
              <a:rPr lang="en-US" sz="2400" kern="0" dirty="0" smtClean="0"/>
              <a:t>:</a:t>
            </a:r>
          </a:p>
          <a:p>
            <a:r>
              <a:rPr lang="en-US" sz="2400" kern="0" dirty="0" err="1" smtClean="0"/>
              <a:t>Untuk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penmas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dan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penunjang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boleh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kurang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dari</a:t>
            </a:r>
            <a:r>
              <a:rPr lang="en-US" sz="2400" kern="0" dirty="0" smtClean="0"/>
              <a:t> 10%  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3884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0297" y="274638"/>
            <a:ext cx="5747657" cy="11430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(200)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naik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Kepala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(550)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9329" y="1509073"/>
            <a:ext cx="5808625" cy="4752391"/>
          </a:xfrm>
          <a:solidFill>
            <a:srgbClr val="FFFF66"/>
          </a:solidFill>
        </p:spPr>
        <p:txBody>
          <a:bodyPr/>
          <a:lstStyle/>
          <a:p>
            <a:r>
              <a:rPr lang="en-US" sz="2400" dirty="0" err="1" smtClean="0"/>
              <a:t>Perhitungan</a:t>
            </a:r>
            <a:r>
              <a:rPr lang="en-US" sz="2400" dirty="0" smtClean="0"/>
              <a:t> : 550 – 200 = 350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Pembelajaran</a:t>
            </a:r>
            <a:r>
              <a:rPr lang="en-US" sz="2400" dirty="0" smtClean="0"/>
              <a:t> = 40% x 350 = 140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Penelitian</a:t>
            </a:r>
            <a:r>
              <a:rPr lang="en-US" sz="2400" dirty="0" smtClean="0"/>
              <a:t>       = 40% x 350 =  140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Penmas</a:t>
            </a:r>
            <a:r>
              <a:rPr lang="en-US" sz="2400" dirty="0" smtClean="0"/>
              <a:t>          = 10% x 350 = 35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r>
              <a:rPr lang="en-US" sz="2400" dirty="0" err="1" smtClean="0"/>
              <a:t>Penunjang</a:t>
            </a:r>
            <a:r>
              <a:rPr lang="en-US" sz="2400" dirty="0" smtClean="0"/>
              <a:t>      = 10% x 350 = 35 </a:t>
            </a:r>
            <a:r>
              <a:rPr lang="en-US" sz="2400" dirty="0" err="1" smtClean="0"/>
              <a:t>kum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Catatan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penmas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penunjang</a:t>
            </a:r>
            <a:r>
              <a:rPr lang="en-US" sz="2400" dirty="0" smtClean="0"/>
              <a:t> </a:t>
            </a:r>
            <a:r>
              <a:rPr lang="en-US" sz="2400" dirty="0" err="1" smtClean="0"/>
              <a:t>boleh</a:t>
            </a:r>
            <a:r>
              <a:rPr lang="en-US" sz="2400" dirty="0" smtClean="0"/>
              <a:t> </a:t>
            </a:r>
            <a:r>
              <a:rPr lang="en-US" sz="2400" dirty="0" err="1" smtClean="0"/>
              <a:t>kurang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10%  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379047" y="287694"/>
            <a:ext cx="5747657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(300)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naik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Lektor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Kepala</a:t>
            </a:r>
            <a:r>
              <a:rPr lang="en-US" sz="3200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(550)</a:t>
            </a:r>
            <a:endParaRPr lang="en-US" sz="32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44200" y="1530838"/>
            <a:ext cx="5808625" cy="47523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err="1" smtClean="0"/>
              <a:t>Perhitungan</a:t>
            </a:r>
            <a:r>
              <a:rPr lang="en-US" sz="2400" kern="0" dirty="0" smtClean="0"/>
              <a:t> : 550 – 300 = 200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Pembelajaran</a:t>
            </a:r>
            <a:r>
              <a:rPr lang="en-US" sz="2400" kern="0" dirty="0" smtClean="0"/>
              <a:t> = 40% x 200 = 80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Penelitian</a:t>
            </a:r>
            <a:r>
              <a:rPr lang="en-US" sz="2400" kern="0" dirty="0" smtClean="0"/>
              <a:t>       = 40% x 200 =  80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Penmas</a:t>
            </a:r>
            <a:r>
              <a:rPr lang="en-US" sz="2400" kern="0" dirty="0" smtClean="0"/>
              <a:t>          = 10% x 200 = 20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r>
              <a:rPr lang="en-US" sz="2400" kern="0" dirty="0" err="1" smtClean="0"/>
              <a:t>Penunjang</a:t>
            </a:r>
            <a:r>
              <a:rPr lang="en-US" sz="2400" kern="0" dirty="0" smtClean="0"/>
              <a:t>      = 10% x 200 = 20 </a:t>
            </a:r>
            <a:r>
              <a:rPr lang="en-US" sz="2400" kern="0" dirty="0" err="1" smtClean="0"/>
              <a:t>kum</a:t>
            </a:r>
            <a:endParaRPr lang="en-US" sz="2400" kern="0" dirty="0" smtClean="0"/>
          </a:p>
          <a:p>
            <a:endParaRPr lang="en-US" sz="2400" kern="0" dirty="0" smtClean="0"/>
          </a:p>
          <a:p>
            <a:r>
              <a:rPr lang="en-US" sz="2400" kern="0" dirty="0" err="1" smtClean="0"/>
              <a:t>Catatan</a:t>
            </a:r>
            <a:r>
              <a:rPr lang="en-US" sz="2400" kern="0" dirty="0" smtClean="0"/>
              <a:t>:</a:t>
            </a:r>
          </a:p>
          <a:p>
            <a:r>
              <a:rPr lang="en-US" sz="2400" kern="0" dirty="0" err="1" smtClean="0"/>
              <a:t>Untuk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penmas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dan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penunjang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boleh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kurang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dari</a:t>
            </a:r>
            <a:r>
              <a:rPr lang="en-US" sz="2400" kern="0" dirty="0" smtClean="0"/>
              <a:t> 10%  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6175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8338"/>
            <a:ext cx="10515600" cy="155366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SYARAT NAIK JAFUNG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DARI LEKTOR KEPALA KE PROFESOR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71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5000"/>
            </a:schemeClr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KEBUTUHAN AK NAIK </a:t>
            </a:r>
            <a:r>
              <a:rPr lang="en-US" sz="3600" dirty="0" smtClean="0">
                <a:solidFill>
                  <a:srgbClr val="FFFF00"/>
                </a:solidFill>
              </a:rPr>
              <a:t>JAFUNG </a:t>
            </a:r>
            <a:r>
              <a:rPr lang="en-US" sz="3600" dirty="0" smtClean="0">
                <a:solidFill>
                  <a:srgbClr val="FFFF00"/>
                </a:solidFill>
              </a:rPr>
              <a:t>KE GB (850, 1050)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4386" y="2116181"/>
            <a:ext cx="4223669" cy="304698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LK 400, 550 </a:t>
            </a:r>
            <a:r>
              <a:rPr lang="en-US" sz="3200" dirty="0" err="1" smtClean="0"/>
              <a:t>atau</a:t>
            </a:r>
            <a:r>
              <a:rPr lang="en-US" sz="3200" dirty="0" smtClean="0"/>
              <a:t> LK700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Prof: 850 </a:t>
            </a:r>
            <a:r>
              <a:rPr lang="en-US" sz="3200" dirty="0" err="1" smtClean="0"/>
              <a:t>atau</a:t>
            </a:r>
            <a:r>
              <a:rPr lang="en-US" sz="3200" dirty="0" smtClean="0"/>
              <a:t> 1050</a:t>
            </a:r>
            <a:endParaRPr lang="en-US" sz="3200" dirty="0"/>
          </a:p>
        </p:txBody>
      </p:sp>
      <p:sp>
        <p:nvSpPr>
          <p:cNvPr id="5" name="Down Arrow 4"/>
          <p:cNvSpPr/>
          <p:nvPr/>
        </p:nvSpPr>
        <p:spPr>
          <a:xfrm>
            <a:off x="5512529" y="3718562"/>
            <a:ext cx="653143" cy="461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8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3" y="6489700"/>
            <a:ext cx="425451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10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17" y="6489700"/>
            <a:ext cx="41486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42" y="6489700"/>
            <a:ext cx="425449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7735" y="598488"/>
          <a:ext cx="11885084" cy="625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475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19" marR="121919" marT="45701" marB="4570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</a:rPr>
                        <a:t>Dari </a:t>
                      </a:r>
                      <a:r>
                        <a:rPr lang="en-US" sz="3200" b="1" baseline="0" dirty="0" err="1" smtClean="0">
                          <a:solidFill>
                            <a:srgbClr val="C00000"/>
                          </a:solidFill>
                        </a:rPr>
                        <a:t>Lektor</a:t>
                      </a: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C00000"/>
                          </a:solidFill>
                        </a:rPr>
                        <a:t>Kepala</a:t>
                      </a: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C00000"/>
                          </a:solidFill>
                        </a:rPr>
                        <a:t>ke</a:t>
                      </a: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C00000"/>
                          </a:solidFill>
                        </a:rPr>
                        <a:t>Profesor</a:t>
                      </a: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US" sz="3200" b="1" baseline="0" dirty="0" err="1" smtClean="0">
                          <a:solidFill>
                            <a:srgbClr val="C00000"/>
                          </a:solidFill>
                        </a:rPr>
                        <a:t>syaratnya</a:t>
                      </a:r>
                      <a:r>
                        <a:rPr lang="en-US" sz="3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endParaRPr lang="en-US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21919" marR="121919" marT="45701" marB="45701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41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/>
                        <a:t>Paling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singkat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id-ID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tahun</a:t>
                      </a:r>
                      <a:r>
                        <a:rPr lang="en-U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menduduki</a:t>
                      </a:r>
                      <a:r>
                        <a:rPr lang="en-U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jabatan</a:t>
                      </a:r>
                      <a:r>
                        <a:rPr lang="en-U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Lektor</a:t>
                      </a:r>
                      <a:r>
                        <a:rPr lang="en-U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Kepala</a:t>
                      </a:r>
                      <a:r>
                        <a:rPr lang="en-US" sz="2000" b="1" dirty="0" smtClean="0"/>
                        <a:t>, </a:t>
                      </a:r>
                      <a:endParaRPr lang="en-US" sz="2000" b="1" dirty="0">
                        <a:solidFill>
                          <a:srgbClr val="8000FF"/>
                        </a:solidFill>
                      </a:endParaRPr>
                    </a:p>
                  </a:txBody>
                  <a:tcPr marL="121919" marR="121919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41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Bependidikan Doktor (S3)</a:t>
                      </a:r>
                      <a:endParaRPr lang="en-US" sz="2000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121919" marR="121919"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54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/>
                        <a:t>Memenuhi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angka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kredit</a:t>
                      </a:r>
                      <a:r>
                        <a:rPr lang="en-US" sz="2000" b="1" baseline="0" dirty="0" smtClean="0"/>
                        <a:t> yang </a:t>
                      </a:r>
                      <a:r>
                        <a:rPr lang="en-US" sz="2000" b="1" baseline="0" dirty="0" err="1" smtClean="0"/>
                        <a:t>dipersyaratkan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baik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secara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kumulatif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atau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perbidangnya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7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/>
                        <a:t>Memiliki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id-ID" sz="2000" b="1" dirty="0" smtClean="0"/>
                        <a:t>karya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2000" b="1" dirty="0" err="1" smtClean="0"/>
                        <a:t>ilmiah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id-ID" sz="2000" b="1" dirty="0" smtClean="0"/>
                        <a:t>yang dipublikasikan pada </a:t>
                      </a:r>
                      <a:r>
                        <a:rPr lang="id-ID" sz="2000" b="0" dirty="0" smtClean="0">
                          <a:solidFill>
                            <a:srgbClr val="0000FF"/>
                          </a:solidFill>
                        </a:rPr>
                        <a:t>J</a:t>
                      </a:r>
                      <a:r>
                        <a:rPr lang="en-US" sz="2000" b="0" dirty="0" err="1" smtClean="0">
                          <a:solidFill>
                            <a:srgbClr val="0000FF"/>
                          </a:solidFill>
                        </a:rPr>
                        <a:t>urnal</a:t>
                      </a:r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id-ID" sz="2000" b="0" dirty="0" smtClean="0">
                          <a:solidFill>
                            <a:srgbClr val="0000FF"/>
                          </a:solidFill>
                        </a:rPr>
                        <a:t>I</a:t>
                      </a:r>
                      <a:r>
                        <a:rPr lang="en-US" sz="2000" b="0" dirty="0" err="1" smtClean="0">
                          <a:solidFill>
                            <a:srgbClr val="0000FF"/>
                          </a:solidFill>
                        </a:rPr>
                        <a:t>nternasional</a:t>
                      </a:r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="0" i="1" dirty="0" err="1" smtClean="0">
                          <a:solidFill>
                            <a:srgbClr val="0000FF"/>
                          </a:solidFill>
                        </a:rPr>
                        <a:t>bereputasi</a:t>
                      </a:r>
                      <a:r>
                        <a:rPr lang="en-US" sz="2000" b="0" i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id-ID" sz="2000" b="0" i="1" dirty="0" smtClean="0">
                          <a:solidFill>
                            <a:srgbClr val="0000FF"/>
                          </a:solidFill>
                        </a:rPr>
                        <a:t> berfaktor dampak </a:t>
                      </a:r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s</a:t>
                      </a:r>
                      <a:r>
                        <a:rPr lang="id-ID" sz="2000" b="0" dirty="0" smtClean="0">
                          <a:solidFill>
                            <a:srgbClr val="0000FF"/>
                          </a:solidFill>
                        </a:rPr>
                        <a:t>e</a:t>
                      </a:r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id-ID" sz="2000" b="0" dirty="0" smtClean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g</a:t>
                      </a:r>
                      <a:r>
                        <a:rPr lang="id-ID" sz="2000" b="0" dirty="0" smtClean="0">
                          <a:solidFill>
                            <a:srgbClr val="0000FF"/>
                          </a:solidFill>
                        </a:rPr>
                        <a:t>ai</a:t>
                      </a:r>
                      <a:r>
                        <a:rPr lang="en-US" sz="2000" b="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rgbClr val="0000FF"/>
                          </a:solidFill>
                        </a:rPr>
                        <a:t>penulis</a:t>
                      </a:r>
                      <a:r>
                        <a:rPr lang="en-US" sz="2000" b="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id-ID" sz="2000" b="0" baseline="0" dirty="0" smtClean="0">
                          <a:solidFill>
                            <a:srgbClr val="0000FF"/>
                          </a:solidFill>
                        </a:rPr>
                        <a:t>pertama</a:t>
                      </a:r>
                      <a:r>
                        <a:rPr lang="en-US" sz="2000" b="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2000" b="0" baseline="0" dirty="0" err="1" smtClean="0">
                          <a:solidFill>
                            <a:srgbClr val="0000FF"/>
                          </a:solidFill>
                        </a:rPr>
                        <a:t>sesuai</a:t>
                      </a:r>
                      <a:r>
                        <a:rPr lang="en-US" sz="2000" b="0" baseline="0" dirty="0" smtClean="0">
                          <a:solidFill>
                            <a:srgbClr val="0000FF"/>
                          </a:solidFill>
                        </a:rPr>
                        <a:t> dg </a:t>
                      </a:r>
                      <a:r>
                        <a:rPr lang="en-US" sz="2000" b="0" baseline="0" dirty="0" err="1" smtClean="0">
                          <a:solidFill>
                            <a:srgbClr val="0000FF"/>
                          </a:solidFill>
                        </a:rPr>
                        <a:t>jenis</a:t>
                      </a:r>
                      <a:r>
                        <a:rPr lang="en-US" sz="2000" b="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rgbClr val="0000FF"/>
                          </a:solidFill>
                        </a:rPr>
                        <a:t>kenaikannya</a:t>
                      </a:r>
                      <a:r>
                        <a:rPr lang="en-US" sz="2000" b="0" baseline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marL="121919" marR="121919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5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/>
                        <a:t>Telah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</a:rPr>
                        <a:t>disetujui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oleh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Senat</a:t>
                      </a:r>
                      <a:r>
                        <a:rPr lang="en-US" sz="2000" b="1" baseline="0" dirty="0" smtClean="0"/>
                        <a:t> PT y</a:t>
                      </a:r>
                      <a:r>
                        <a:rPr lang="id-ID" sz="2000" b="1" baseline="0" dirty="0" smtClean="0"/>
                        <a:t>an</a:t>
                      </a:r>
                      <a:r>
                        <a:rPr lang="en-US" sz="2000" b="1" baseline="0" dirty="0" smtClean="0"/>
                        <a:t>g </a:t>
                      </a:r>
                      <a:r>
                        <a:rPr lang="en-US" sz="2000" b="1" baseline="0" dirty="0" err="1" smtClean="0"/>
                        <a:t>dibuktikan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dengan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id-ID" sz="2000" b="1" baseline="0" dirty="0" smtClean="0"/>
                        <a:t>B</a:t>
                      </a:r>
                      <a:r>
                        <a:rPr lang="en-US" sz="2000" b="1" baseline="0" dirty="0" err="1" smtClean="0"/>
                        <a:t>erita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id-ID" sz="2000" b="1" baseline="0" dirty="0" smtClean="0"/>
                        <a:t>A</a:t>
                      </a:r>
                      <a:r>
                        <a:rPr lang="en-US" sz="2000" b="1" baseline="0" dirty="0" err="1" smtClean="0"/>
                        <a:t>cara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id-ID" sz="2000" b="1" baseline="0" dirty="0" smtClean="0"/>
                        <a:t>P</a:t>
                      </a:r>
                      <a:r>
                        <a:rPr lang="en-US" sz="2000" b="1" baseline="0" dirty="0" err="1" smtClean="0"/>
                        <a:t>er</a:t>
                      </a:r>
                      <a:r>
                        <a:rPr lang="id-ID" sz="2000" b="1" baseline="0" dirty="0" smtClean="0"/>
                        <a:t>setujuan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id-ID" sz="2000" b="1" baseline="0" dirty="0" smtClean="0"/>
                        <a:t>S</a:t>
                      </a:r>
                      <a:r>
                        <a:rPr lang="en-US" sz="2000" b="1" baseline="0" dirty="0" err="1" smtClean="0"/>
                        <a:t>enat</a:t>
                      </a:r>
                      <a:r>
                        <a:rPr lang="id-ID" sz="2000" b="1" baseline="0" dirty="0" smtClean="0"/>
                        <a:t> PT</a:t>
                      </a:r>
                      <a:r>
                        <a:rPr lang="en-US" sz="2000" b="1" baseline="0" dirty="0" smtClean="0"/>
                        <a:t>/</a:t>
                      </a:r>
                      <a:r>
                        <a:rPr lang="id-ID" sz="2000" b="1" baseline="0" dirty="0" smtClean="0"/>
                        <a:t>K</a:t>
                      </a:r>
                      <a:r>
                        <a:rPr lang="en-US" sz="2000" b="1" baseline="0" dirty="0" err="1" smtClean="0"/>
                        <a:t>riterium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19" marR="121919" marT="45701" marB="457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5987"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/>
                        <a:t>6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Minimal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telah</a:t>
                      </a:r>
                      <a:r>
                        <a:rPr lang="en-US" sz="2000" b="1" baseline="0" dirty="0" smtClean="0"/>
                        <a:t> 3 (</a:t>
                      </a:r>
                      <a:r>
                        <a:rPr lang="en-US" sz="2000" b="1" baseline="0" dirty="0" err="1" smtClean="0"/>
                        <a:t>tiga</a:t>
                      </a:r>
                      <a:r>
                        <a:rPr lang="en-US" sz="2000" b="1" baseline="0" dirty="0" smtClean="0"/>
                        <a:t>) </a:t>
                      </a:r>
                      <a:r>
                        <a:rPr lang="en-US" sz="2000" b="1" baseline="0" dirty="0" err="1" smtClean="0"/>
                        <a:t>tahun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dalam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gelar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Doktornya</a:t>
                      </a:r>
                      <a:r>
                        <a:rPr lang="en-US" sz="2000" b="1" baseline="0" dirty="0" smtClean="0"/>
                        <a:t>, </a:t>
                      </a:r>
                      <a:r>
                        <a:rPr lang="id-ID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dimungkinkan kurang dari 3 (tiga) tahun bagi dosen yang memiliki karya ilmiah yang dipublikasikan pada jurnal internasional bereputasi yang diperoleh setelah gelar Doktornya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19" marR="121919" marT="45701" marB="457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5069"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/>
                        <a:t>7</a:t>
                      </a:r>
                      <a:endParaRPr lang="en-US" sz="2000" b="1" dirty="0"/>
                    </a:p>
                  </a:txBody>
                  <a:tcPr marL="121919" marR="121919" marT="45701" marB="4570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Memiliki pengalaman mengajar sebagai dosen tetap minimal 10 (sepuluh) tahun</a:t>
                      </a:r>
                      <a:endParaRPr lang="en-US" sz="2000" b="1" dirty="0" smtClean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19" marR="121919" marT="45701" marB="4570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3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33985" y="152438"/>
            <a:ext cx="11030966" cy="942975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en-US" altLang="id-ID" sz="2400" b="1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Kebutuhan</a:t>
            </a:r>
            <a:r>
              <a:rPr lang="en-US" altLang="id-ID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AK </a:t>
            </a:r>
            <a:r>
              <a:rPr lang="id-ID" altLang="id-ID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Kenaikan </a:t>
            </a:r>
            <a:r>
              <a:rPr lang="en-US" altLang="id-ID" sz="2400" b="1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jafa</a:t>
            </a:r>
            <a:r>
              <a:rPr lang="en-US" altLang="id-ID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d-ID" altLang="id-ID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Reguler</a:t>
            </a:r>
            <a:br>
              <a:rPr lang="id-ID" altLang="id-ID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id-ID" altLang="id-ID" sz="20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Lektor 300 kum ke Lektor Kepala 400 kum (III/d ke IV/a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33985" y="1095413"/>
          <a:ext cx="11030966" cy="82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9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FFCC"/>
                        </a:solidFill>
                      </a:endParaRPr>
                    </a:p>
                  </a:txBody>
                  <a:tcPr marL="121920" marR="121920" marT="45661" marB="45661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aseline="0" dirty="0" smtClean="0">
                          <a:solidFill>
                            <a:srgbClr val="FFFFCC"/>
                          </a:solidFill>
                        </a:rPr>
                        <a:t>PERMEN</a:t>
                      </a:r>
                      <a:r>
                        <a:rPr lang="en-US" sz="1600" baseline="0" dirty="0" smtClean="0">
                          <a:solidFill>
                            <a:srgbClr val="FFFFCC"/>
                          </a:solidFill>
                        </a:rPr>
                        <a:t>PAN DAN RB NO 17 TAHUN</a:t>
                      </a:r>
                      <a:r>
                        <a:rPr lang="id-ID" sz="1600" baseline="0" dirty="0" smtClean="0">
                          <a:solidFill>
                            <a:srgbClr val="FFFFCC"/>
                          </a:solidFill>
                        </a:rPr>
                        <a:t> 201</a:t>
                      </a:r>
                      <a:r>
                        <a:rPr lang="en-US" sz="1600" baseline="0" dirty="0" smtClean="0">
                          <a:solidFill>
                            <a:srgbClr val="FFFFCC"/>
                          </a:solidFill>
                        </a:rPr>
                        <a:t>3</a:t>
                      </a:r>
                      <a:endParaRPr lang="id-ID" sz="1600" baseline="0" dirty="0" smtClean="0">
                        <a:solidFill>
                          <a:srgbClr val="FFFFCC"/>
                        </a:solidFill>
                      </a:endParaRPr>
                    </a:p>
                    <a:p>
                      <a:pPr algn="ctr"/>
                      <a:r>
                        <a:rPr lang="id-ID" sz="1600" baseline="0" dirty="0" smtClean="0">
                          <a:solidFill>
                            <a:srgbClr val="FFFFCC"/>
                          </a:solidFill>
                        </a:rPr>
                        <a:t>NO 46 TAHUN 2014</a:t>
                      </a:r>
                      <a:endParaRPr lang="en-US" sz="1600" dirty="0">
                        <a:solidFill>
                          <a:srgbClr val="FFFFCC"/>
                        </a:solidFill>
                      </a:endParaRPr>
                    </a:p>
                  </a:txBody>
                  <a:tcPr marL="121920" marR="121920" marT="45661" marB="45661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5724" name="Group 2"/>
          <p:cNvGrpSpPr>
            <a:grpSpLocks/>
          </p:cNvGrpSpPr>
          <p:nvPr/>
        </p:nvGrpSpPr>
        <p:grpSpPr bwMode="auto">
          <a:xfrm>
            <a:off x="1132113" y="2241558"/>
            <a:ext cx="8987248" cy="3292475"/>
            <a:chOff x="-295111" y="1947551"/>
            <a:chExt cx="6535065" cy="3293817"/>
          </a:xfrm>
        </p:grpSpPr>
        <p:sp>
          <p:nvSpPr>
            <p:cNvPr id="115725" name="TextBox 8"/>
            <p:cNvSpPr txBox="1">
              <a:spLocks noChangeArrowheads="1"/>
            </p:cNvSpPr>
            <p:nvPr/>
          </p:nvSpPr>
          <p:spPr bwMode="auto">
            <a:xfrm>
              <a:off x="-295111" y="1947551"/>
              <a:ext cx="6535065" cy="329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AK yang diperlukan 400 – 300 = 100 kum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d-ID" altLang="id-ID" sz="1600" dirty="0" smtClean="0">
                <a:solidFill>
                  <a:srgbClr val="4C4C4C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AK perbidang yang diperlukan adalah 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A ≥ 40% x 100 = 40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B ≥ 40% x 100 = 40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C ≤ 10% x 100 = 10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D ≤ 10% x 100 = 10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	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AK Kumulatif yang harus dipenuhi adalah 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A ≥ 40% x 400 = 160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B ≥ 40% x 400 = 160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C ≤ 10% x 400 = 40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1600" dirty="0" smtClean="0">
                  <a:solidFill>
                    <a:srgbClr val="4C4C4C"/>
                  </a:solidFill>
                </a:rPr>
                <a:t>Bid. D ≤ 10% x 400 = 40</a:t>
              </a:r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3856061" y="2738448"/>
              <a:ext cx="142762" cy="609848"/>
            </a:xfrm>
            <a:prstGeom prst="rightBrace">
              <a:avLst>
                <a:gd name="adj1" fmla="val 8333"/>
                <a:gd name="adj2" fmla="val 51244"/>
              </a:avLst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4C4C4C"/>
                </a:solidFill>
              </a:endParaRPr>
            </a:p>
          </p:txBody>
        </p:sp>
        <p:sp>
          <p:nvSpPr>
            <p:cNvPr id="115727" name="TextBox 2"/>
            <p:cNvSpPr txBox="1">
              <a:spLocks noChangeArrowheads="1"/>
            </p:cNvSpPr>
            <p:nvPr/>
          </p:nvSpPr>
          <p:spPr bwMode="auto">
            <a:xfrm>
              <a:off x="3970000" y="2860582"/>
              <a:ext cx="691948" cy="36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mtClean="0">
                  <a:solidFill>
                    <a:srgbClr val="4C4C4C"/>
                  </a:solidFill>
                </a:rPr>
                <a:t>90%</a:t>
              </a:r>
            </a:p>
          </p:txBody>
        </p:sp>
        <p:sp>
          <p:nvSpPr>
            <p:cNvPr id="16" name="Right Brace 15"/>
            <p:cNvSpPr/>
            <p:nvPr/>
          </p:nvSpPr>
          <p:spPr>
            <a:xfrm>
              <a:off x="4010153" y="4471117"/>
              <a:ext cx="145028" cy="608260"/>
            </a:xfrm>
            <a:prstGeom prst="rightBrace">
              <a:avLst>
                <a:gd name="adj1" fmla="val 8333"/>
                <a:gd name="adj2" fmla="val 51244"/>
              </a:avLst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4C4C4C"/>
                </a:solidFill>
              </a:endParaRPr>
            </a:p>
          </p:txBody>
        </p:sp>
        <p:sp>
          <p:nvSpPr>
            <p:cNvPr id="115729" name="TextBox 13"/>
            <p:cNvSpPr txBox="1">
              <a:spLocks noChangeArrowheads="1"/>
            </p:cNvSpPr>
            <p:nvPr/>
          </p:nvSpPr>
          <p:spPr bwMode="auto">
            <a:xfrm>
              <a:off x="4155150" y="4591217"/>
              <a:ext cx="691948" cy="36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mtClean="0">
                  <a:solidFill>
                    <a:srgbClr val="4C4C4C"/>
                  </a:solidFill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44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idx="1"/>
          </p:nvPr>
        </p:nvSpPr>
        <p:spPr>
          <a:xfrm>
            <a:off x="182880" y="993231"/>
            <a:ext cx="11861073" cy="543910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b="1" dirty="0" err="1"/>
              <a:t>Aturan</a:t>
            </a:r>
            <a:r>
              <a:rPr lang="en-US" sz="2800" b="1" dirty="0"/>
              <a:t> minimal yang </a:t>
            </a:r>
            <a:r>
              <a:rPr lang="en-US" sz="2800" b="1" dirty="0" err="1"/>
              <a:t>harus</a:t>
            </a:r>
            <a:r>
              <a:rPr lang="en-US" sz="2800" b="1" dirty="0"/>
              <a:t> </a:t>
            </a:r>
            <a:r>
              <a:rPr lang="en-US" sz="2800" b="1" dirty="0" err="1"/>
              <a:t>dipahami</a:t>
            </a:r>
            <a:r>
              <a:rPr lang="en-US" sz="2800" b="1" dirty="0"/>
              <a:t> :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800" b="1" dirty="0"/>
              <a:t>  </a:t>
            </a:r>
            <a:r>
              <a:rPr lang="en-US" sz="2800" b="1" dirty="0" err="1"/>
              <a:t>Menpan</a:t>
            </a:r>
            <a:r>
              <a:rPr lang="en-US" sz="2800" b="1" dirty="0"/>
              <a:t> No 17 JO No 46 </a:t>
            </a:r>
            <a:r>
              <a:rPr lang="en-US" sz="2800" b="1" dirty="0" err="1"/>
              <a:t>th</a:t>
            </a:r>
            <a:r>
              <a:rPr lang="en-US" sz="2800" b="1" dirty="0"/>
              <a:t> 2013 (AK JAD)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b="1" dirty="0"/>
              <a:t>  SKB No 4 </a:t>
            </a:r>
            <a:r>
              <a:rPr lang="id-ID" sz="2800" b="1" dirty="0"/>
              <a:t>&amp;</a:t>
            </a:r>
            <a:r>
              <a:rPr lang="en-US" sz="2800" b="1" dirty="0"/>
              <a:t>24  </a:t>
            </a:r>
            <a:r>
              <a:rPr lang="en-US" sz="2800" b="1" dirty="0" err="1"/>
              <a:t>mendikbud</a:t>
            </a:r>
            <a:r>
              <a:rPr lang="en-US" sz="2800" b="1" dirty="0"/>
              <a:t> </a:t>
            </a:r>
            <a:r>
              <a:rPr lang="en-US" sz="2800" b="1" dirty="0" err="1"/>
              <a:t>dan</a:t>
            </a:r>
            <a:r>
              <a:rPr lang="en-US" sz="2800" b="1" dirty="0"/>
              <a:t>  </a:t>
            </a:r>
            <a:r>
              <a:rPr lang="en-US" sz="2800" b="1" dirty="0" err="1"/>
              <a:t>ka</a:t>
            </a:r>
            <a:r>
              <a:rPr lang="en-US" sz="2800" b="1" dirty="0"/>
              <a:t> BKN </a:t>
            </a:r>
            <a:r>
              <a:rPr lang="en-US" sz="2800" b="1" dirty="0" err="1"/>
              <a:t>ttg</a:t>
            </a:r>
            <a:r>
              <a:rPr lang="en-US" sz="2800" b="1" dirty="0"/>
              <a:t> JAD </a:t>
            </a:r>
            <a:r>
              <a:rPr lang="en-US" sz="2800" b="1" dirty="0" err="1"/>
              <a:t>dan</a:t>
            </a:r>
            <a:r>
              <a:rPr lang="en-US" sz="2800" b="1" dirty="0"/>
              <a:t> AK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b="1" dirty="0"/>
              <a:t>  </a:t>
            </a:r>
            <a:r>
              <a:rPr lang="en-US" sz="2800" b="1" dirty="0" err="1"/>
              <a:t>Mendikbud</a:t>
            </a:r>
            <a:r>
              <a:rPr lang="en-US" sz="2800" b="1" dirty="0"/>
              <a:t> No 92 </a:t>
            </a:r>
            <a:r>
              <a:rPr lang="en-US" sz="2800" b="1" dirty="0" err="1"/>
              <a:t>tahun</a:t>
            </a:r>
            <a:r>
              <a:rPr lang="en-US" sz="2800" b="1" dirty="0"/>
              <a:t> 2014 (</a:t>
            </a:r>
            <a:r>
              <a:rPr lang="en-US" sz="2800" b="1" dirty="0" err="1"/>
              <a:t>Juknis</a:t>
            </a:r>
            <a:r>
              <a:rPr lang="en-US" sz="2800" b="1" dirty="0"/>
              <a:t>)</a:t>
            </a:r>
            <a:endParaRPr lang="id-ID" sz="2800" b="1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id-ID" sz="2800" b="1" dirty="0"/>
              <a:t>  PO PAK 2019 + Revisinya</a:t>
            </a:r>
            <a:endParaRPr lang="en-US" sz="2800" b="1" dirty="0"/>
          </a:p>
          <a:p>
            <a:pPr>
              <a:buFont typeface="Wingdings" pitchFamily="2" charset="2"/>
              <a:buChar char="q"/>
              <a:defRPr/>
            </a:pPr>
            <a:r>
              <a:rPr lang="en-US" sz="2800" b="1" dirty="0">
                <a:solidFill>
                  <a:srgbClr val="0000FF"/>
                </a:solidFill>
              </a:rPr>
              <a:t> SE </a:t>
            </a:r>
            <a:r>
              <a:rPr lang="en-US" sz="2800" b="1" dirty="0" err="1">
                <a:solidFill>
                  <a:srgbClr val="0000FF"/>
                </a:solidFill>
              </a:rPr>
              <a:t>Ditjendikti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Riset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dan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Teknologi</a:t>
            </a:r>
            <a:r>
              <a:rPr lang="en-US" sz="2800" b="1" dirty="0">
                <a:solidFill>
                  <a:srgbClr val="0000FF"/>
                </a:solidFill>
              </a:rPr>
              <a:t> No: 0403/E.F4/KK.00/2022 </a:t>
            </a:r>
            <a:r>
              <a:rPr lang="en-US" sz="2800" b="1" dirty="0" err="1">
                <a:solidFill>
                  <a:srgbClr val="0000FF"/>
                </a:solidFill>
              </a:rPr>
              <a:t>ttg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penyesuaian</a:t>
            </a:r>
            <a:r>
              <a:rPr lang="en-US" sz="2800" b="1" dirty="0">
                <a:solidFill>
                  <a:srgbClr val="0000FF"/>
                </a:solidFill>
              </a:rPr>
              <a:t> PO </a:t>
            </a:r>
            <a:r>
              <a:rPr lang="en-US" sz="2800" b="1" dirty="0" err="1">
                <a:solidFill>
                  <a:srgbClr val="0000FF"/>
                </a:solidFill>
              </a:rPr>
              <a:t>Kenaikkan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Jafung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dosen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ke</a:t>
            </a:r>
            <a:r>
              <a:rPr lang="en-US" sz="2800" b="1" dirty="0">
                <a:solidFill>
                  <a:srgbClr val="0000FF"/>
                </a:solidFill>
              </a:rPr>
              <a:t> LK </a:t>
            </a:r>
            <a:r>
              <a:rPr lang="en-US" sz="2800" b="1" dirty="0" err="1">
                <a:solidFill>
                  <a:srgbClr val="0000FF"/>
                </a:solidFill>
              </a:rPr>
              <a:t>dan</a:t>
            </a:r>
            <a:r>
              <a:rPr lang="en-US" sz="2800" b="1" dirty="0">
                <a:solidFill>
                  <a:srgbClr val="0000FF"/>
                </a:solidFill>
              </a:rPr>
              <a:t> GB </a:t>
            </a:r>
            <a:r>
              <a:rPr lang="en-US" sz="2800" b="1" dirty="0" err="1">
                <a:solidFill>
                  <a:srgbClr val="0000FF"/>
                </a:solidFill>
              </a:rPr>
              <a:t>tentang</a:t>
            </a:r>
            <a:r>
              <a:rPr lang="en-US" sz="2800" b="1" dirty="0">
                <a:solidFill>
                  <a:srgbClr val="0000FF"/>
                </a:solidFill>
              </a:rPr>
              <a:t> masa </a:t>
            </a:r>
            <a:r>
              <a:rPr lang="en-US" sz="2800" b="1" dirty="0" err="1">
                <a:solidFill>
                  <a:srgbClr val="0000FF"/>
                </a:solidFill>
              </a:rPr>
              <a:t>kerja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tgl</a:t>
            </a:r>
            <a:r>
              <a:rPr lang="en-US" sz="2800" b="1" dirty="0">
                <a:solidFill>
                  <a:srgbClr val="0000FF"/>
                </a:solidFill>
              </a:rPr>
              <a:t> 25 Mei 2022 </a:t>
            </a:r>
            <a:r>
              <a:rPr lang="en-US" sz="2800" b="1" dirty="0" smtClean="0">
                <a:solidFill>
                  <a:srgbClr val="0000FF"/>
                </a:solidFill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</a:rPr>
              <a:t>hapus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Regulasi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naik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jafa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berbasis</a:t>
            </a:r>
            <a:r>
              <a:rPr lang="en-US" sz="2800" b="1" dirty="0" smtClean="0">
                <a:solidFill>
                  <a:srgbClr val="FF0000"/>
                </a:solidFill>
              </a:rPr>
              <a:t> masa </a:t>
            </a:r>
            <a:r>
              <a:rPr lang="en-US" sz="2800" b="1" dirty="0" err="1" smtClean="0">
                <a:solidFill>
                  <a:srgbClr val="FF0000"/>
                </a:solidFill>
              </a:rPr>
              <a:t>kerja</a:t>
            </a:r>
            <a:r>
              <a:rPr lang="en-US" sz="2800" b="1" dirty="0" smtClean="0">
                <a:solidFill>
                  <a:srgbClr val="FF0000"/>
                </a:solidFill>
              </a:rPr>
              <a:t> minimal</a:t>
            </a:r>
            <a:r>
              <a:rPr lang="en-US" sz="2800" b="1" dirty="0" smtClean="0">
                <a:solidFill>
                  <a:srgbClr val="0000FF"/>
                </a:solidFill>
              </a:rPr>
              <a:t>)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800" b="1" dirty="0">
                <a:solidFill>
                  <a:srgbClr val="0000FF"/>
                </a:solidFill>
              </a:rPr>
              <a:t> SE </a:t>
            </a:r>
            <a:r>
              <a:rPr lang="en-US" sz="2800" b="1" dirty="0" err="1">
                <a:solidFill>
                  <a:srgbClr val="0000FF"/>
                </a:solidFill>
              </a:rPr>
              <a:t>Ditjendikti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Riset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dan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Teknologi</a:t>
            </a:r>
            <a:r>
              <a:rPr lang="en-US" sz="2800" b="1" dirty="0">
                <a:solidFill>
                  <a:srgbClr val="0000FF"/>
                </a:solidFill>
              </a:rPr>
              <a:t> No0434/E.F4/KK.00/2022 </a:t>
            </a:r>
            <a:r>
              <a:rPr lang="en-US" sz="2800" b="1" dirty="0" err="1">
                <a:solidFill>
                  <a:srgbClr val="0000FF"/>
                </a:solidFill>
              </a:rPr>
              <a:t>ttg</a:t>
            </a:r>
            <a:r>
              <a:rPr lang="en-US" sz="2800" b="1" dirty="0">
                <a:solidFill>
                  <a:srgbClr val="0000FF"/>
                </a:solidFill>
              </a:rPr>
              <a:t>   </a:t>
            </a:r>
            <a:r>
              <a:rPr lang="en-US" sz="2800" b="1" dirty="0" err="1">
                <a:solidFill>
                  <a:srgbClr val="0000FF"/>
                </a:solidFill>
              </a:rPr>
              <a:t>Kebijakan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penilaian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angka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kredit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dosen</a:t>
            </a:r>
            <a:r>
              <a:rPr lang="en-US" sz="2800" b="1" dirty="0">
                <a:solidFill>
                  <a:srgbClr val="0000FF"/>
                </a:solidFill>
              </a:rPr>
              <a:t> (</a:t>
            </a:r>
            <a:r>
              <a:rPr lang="en-US" sz="2800" b="1" dirty="0" err="1">
                <a:solidFill>
                  <a:srgbClr val="0000FF"/>
                </a:solidFill>
              </a:rPr>
              <a:t>tgl</a:t>
            </a:r>
            <a:r>
              <a:rPr lang="en-US" sz="2800" b="1" dirty="0">
                <a:solidFill>
                  <a:srgbClr val="0000FF"/>
                </a:solidFill>
              </a:rPr>
              <a:t> 31 Mei 2022) </a:t>
            </a:r>
          </a:p>
          <a:p>
            <a:pPr>
              <a:buFont typeface="Wingdings" pitchFamily="2" charset="2"/>
              <a:buChar char="q"/>
              <a:defRPr/>
            </a:pP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>
          <a:xfrm>
            <a:off x="0" y="39757"/>
            <a:ext cx="12192000" cy="90805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id-ID" sz="3200" b="1" dirty="0">
                <a:solidFill>
                  <a:srgbClr val="FFFF00"/>
                </a:solidFill>
              </a:rPr>
              <a:t>REGULASI</a:t>
            </a:r>
            <a:r>
              <a:rPr lang="en-US" sz="3200" b="1" dirty="0">
                <a:solidFill>
                  <a:srgbClr val="FFFF00"/>
                </a:solidFill>
              </a:rPr>
              <a:t>  JA</a:t>
            </a:r>
            <a:r>
              <a:rPr lang="id-ID" sz="3200" b="1" dirty="0">
                <a:solidFill>
                  <a:srgbClr val="FFFF00"/>
                </a:solidFill>
              </a:rPr>
              <a:t>BATAN AKADEMIK </a:t>
            </a:r>
            <a:r>
              <a:rPr lang="en-US" sz="3200" b="1" dirty="0">
                <a:solidFill>
                  <a:srgbClr val="FFFF00"/>
                </a:solidFill>
              </a:rPr>
              <a:t>DOSEN</a:t>
            </a:r>
          </a:p>
        </p:txBody>
      </p:sp>
    </p:spTree>
    <p:extLst>
      <p:ext uri="{BB962C8B-B14F-4D97-AF65-F5344CB8AC3E}">
        <p14:creationId xmlns:p14="http://schemas.microsoft.com/office/powerpoint/2010/main" val="15789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84" y="161925"/>
            <a:ext cx="11343216" cy="1035050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Contoh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Kenaikan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Jabatan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Reguler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Lektor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Kepala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4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00 kum ke 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Guru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Besar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850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kum (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dari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I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V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/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a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ke IV/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 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secara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bertahap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mulai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dari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IVb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, IV/c </a:t>
            </a:r>
            <a:r>
              <a:rPr lang="en-US" altLang="id-ID" sz="1800" b="1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sampai</a:t>
            </a:r>
            <a:r>
              <a:rPr lang="en-US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IV/d</a:t>
            </a:r>
            <a:r>
              <a:rPr lang="id-ID" altLang="id-ID" sz="18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)</a:t>
            </a:r>
            <a:endParaRPr lang="id-ID" altLang="id-ID" sz="18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68351" y="1196975"/>
          <a:ext cx="10896600" cy="75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9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5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FFCC"/>
                        </a:solidFill>
                      </a:endParaRPr>
                    </a:p>
                  </a:txBody>
                  <a:tcPr marL="121913" marR="121913" marT="45598" marB="45598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aseline="0" dirty="0" smtClean="0">
                          <a:solidFill>
                            <a:srgbClr val="FFFFCC"/>
                          </a:solidFill>
                        </a:rPr>
                        <a:t>PERMEN</a:t>
                      </a:r>
                      <a:r>
                        <a:rPr lang="en-US" sz="1600" baseline="0" dirty="0" smtClean="0">
                          <a:solidFill>
                            <a:srgbClr val="FFFFCC"/>
                          </a:solidFill>
                        </a:rPr>
                        <a:t>PAN DAN RB NO 17 TAHUN</a:t>
                      </a:r>
                      <a:r>
                        <a:rPr lang="id-ID" sz="1600" baseline="0" dirty="0" smtClean="0">
                          <a:solidFill>
                            <a:srgbClr val="FFFFCC"/>
                          </a:solidFill>
                        </a:rPr>
                        <a:t> 201</a:t>
                      </a:r>
                      <a:r>
                        <a:rPr lang="en-US" sz="1600" baseline="0" dirty="0" smtClean="0">
                          <a:solidFill>
                            <a:srgbClr val="FFFFCC"/>
                          </a:solidFill>
                        </a:rPr>
                        <a:t>3</a:t>
                      </a:r>
                      <a:r>
                        <a:rPr lang="id-ID" sz="1600" baseline="0" dirty="0" smtClean="0">
                          <a:solidFill>
                            <a:srgbClr val="FFFFCC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d-ID" sz="1600" baseline="0" dirty="0" smtClean="0">
                          <a:solidFill>
                            <a:srgbClr val="FFFFCC"/>
                          </a:solidFill>
                        </a:rPr>
                        <a:t>JO NO. 46 TAHUN 2013</a:t>
                      </a:r>
                      <a:endParaRPr lang="en-US" sz="1600" dirty="0">
                        <a:solidFill>
                          <a:srgbClr val="FFFFCC"/>
                        </a:solidFill>
                      </a:endParaRPr>
                    </a:p>
                  </a:txBody>
                  <a:tcPr marL="121913" marR="121913" marT="45598" marB="45598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6747" name="Group 2"/>
          <p:cNvGrpSpPr>
            <a:grpSpLocks/>
          </p:cNvGrpSpPr>
          <p:nvPr/>
        </p:nvGrpSpPr>
        <p:grpSpPr bwMode="auto">
          <a:xfrm>
            <a:off x="877825" y="2097028"/>
            <a:ext cx="10704576" cy="4094163"/>
            <a:chOff x="175194" y="1839353"/>
            <a:chExt cx="6013357" cy="4094149"/>
          </a:xfrm>
        </p:grpSpPr>
        <p:sp>
          <p:nvSpPr>
            <p:cNvPr id="116748" name="TextBox 8"/>
            <p:cNvSpPr txBox="1">
              <a:spLocks noChangeArrowheads="1"/>
            </p:cNvSpPr>
            <p:nvPr/>
          </p:nvSpPr>
          <p:spPr bwMode="auto">
            <a:xfrm>
              <a:off x="175194" y="1839353"/>
              <a:ext cx="6013357" cy="4094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FF0000"/>
                  </a:solidFill>
                </a:rPr>
                <a:t>AK yang diperlukan </a:t>
              </a:r>
              <a:r>
                <a:rPr lang="en-US" altLang="id-ID" sz="2000" dirty="0" smtClean="0">
                  <a:solidFill>
                    <a:srgbClr val="FF0000"/>
                  </a:solidFill>
                </a:rPr>
                <a:t>850</a:t>
              </a:r>
              <a:r>
                <a:rPr lang="id-ID" altLang="id-ID" sz="2000" dirty="0" smtClean="0">
                  <a:solidFill>
                    <a:srgbClr val="FF0000"/>
                  </a:solidFill>
                </a:rPr>
                <a:t> – </a:t>
              </a:r>
              <a:r>
                <a:rPr lang="en-US" altLang="id-ID" sz="2000" dirty="0" smtClean="0">
                  <a:solidFill>
                    <a:srgbClr val="FF0000"/>
                  </a:solidFill>
                </a:rPr>
                <a:t>4</a:t>
              </a:r>
              <a:r>
                <a:rPr lang="id-ID" altLang="id-ID" sz="2000" dirty="0" smtClean="0">
                  <a:solidFill>
                    <a:srgbClr val="FF0000"/>
                  </a:solidFill>
                </a:rPr>
                <a:t>00 = </a:t>
              </a:r>
              <a:r>
                <a:rPr lang="en-US" altLang="id-ID" sz="2000" dirty="0" smtClean="0">
                  <a:solidFill>
                    <a:srgbClr val="FF0000"/>
                  </a:solidFill>
                </a:rPr>
                <a:t>450</a:t>
              </a:r>
              <a:r>
                <a:rPr lang="id-ID" altLang="id-ID" sz="2000" dirty="0" smtClean="0">
                  <a:solidFill>
                    <a:srgbClr val="FF0000"/>
                  </a:solidFill>
                </a:rPr>
                <a:t> kum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id-ID" altLang="id-ID" sz="2000" dirty="0" smtClean="0">
                <a:solidFill>
                  <a:srgbClr val="4C4C4C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AK perbidang yang diperlukan adalah :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Bid. A ≥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35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% x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450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157,5</a:t>
              </a:r>
              <a:endParaRPr lang="id-ID" altLang="id-ID" sz="2000" dirty="0" smtClean="0">
                <a:solidFill>
                  <a:srgbClr val="4C4C4C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0066FF"/>
                  </a:solidFill>
                </a:rPr>
                <a:t>Bid. B ≥ </a:t>
              </a:r>
              <a:r>
                <a:rPr lang="en-US" altLang="id-ID" sz="2000" dirty="0" smtClean="0">
                  <a:solidFill>
                    <a:srgbClr val="0066FF"/>
                  </a:solidFill>
                </a:rPr>
                <a:t>45</a:t>
              </a:r>
              <a:r>
                <a:rPr lang="id-ID" altLang="id-ID" sz="2000" dirty="0" smtClean="0">
                  <a:solidFill>
                    <a:srgbClr val="0066FF"/>
                  </a:solidFill>
                </a:rPr>
                <a:t>% x </a:t>
              </a:r>
              <a:r>
                <a:rPr lang="en-US" altLang="id-ID" sz="2000" dirty="0" smtClean="0">
                  <a:solidFill>
                    <a:srgbClr val="0066FF"/>
                  </a:solidFill>
                </a:rPr>
                <a:t>450</a:t>
              </a:r>
              <a:r>
                <a:rPr lang="id-ID" altLang="id-ID" sz="2000" dirty="0" smtClean="0">
                  <a:solidFill>
                    <a:srgbClr val="0066FF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0066FF"/>
                  </a:solidFill>
                </a:rPr>
                <a:t>202,5</a:t>
              </a:r>
              <a:endParaRPr lang="id-ID" altLang="id-ID" sz="2000" dirty="0" smtClean="0">
                <a:solidFill>
                  <a:srgbClr val="0066FF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Bid. C ≤ 10% x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450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45</a:t>
              </a:r>
              <a:endParaRPr lang="id-ID" altLang="id-ID" sz="2000" dirty="0" smtClean="0">
                <a:solidFill>
                  <a:srgbClr val="4C4C4C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Bid. D ≤ 10% x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450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45</a:t>
              </a:r>
              <a:endParaRPr lang="id-ID" altLang="id-ID" sz="2000" dirty="0" smtClean="0">
                <a:solidFill>
                  <a:srgbClr val="4C4C4C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	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AK Kumulatif yang harus dipenuhi adalah :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Bid. A ≥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35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% x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850 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297,5</a:t>
              </a:r>
              <a:endParaRPr lang="id-ID" altLang="id-ID" sz="2000" dirty="0" smtClean="0">
                <a:solidFill>
                  <a:srgbClr val="4C4C4C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Bid. B ≥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45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% x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850 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382,5</a:t>
              </a:r>
              <a:endParaRPr lang="id-ID" altLang="id-ID" sz="2000" dirty="0" smtClean="0">
                <a:solidFill>
                  <a:srgbClr val="4C4C4C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Bid. C ≤ 10% x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850 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85</a:t>
              </a:r>
              <a:endParaRPr lang="id-ID" altLang="id-ID" sz="2000" dirty="0" smtClean="0">
                <a:solidFill>
                  <a:srgbClr val="4C4C4C"/>
                </a:solidFill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dirty="0" smtClean="0">
                  <a:solidFill>
                    <a:srgbClr val="4C4C4C"/>
                  </a:solidFill>
                </a:rPr>
                <a:t>Bid. D ≤ 10% x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850 </a:t>
              </a:r>
              <a:r>
                <a:rPr lang="id-ID" altLang="id-ID" sz="2000" dirty="0" smtClean="0">
                  <a:solidFill>
                    <a:srgbClr val="4C4C4C"/>
                  </a:solidFill>
                </a:rPr>
                <a:t>= </a:t>
              </a:r>
              <a:r>
                <a:rPr lang="en-US" altLang="id-ID" sz="2000" dirty="0" smtClean="0">
                  <a:solidFill>
                    <a:srgbClr val="4C4C4C"/>
                  </a:solidFill>
                </a:rPr>
                <a:t>85</a:t>
              </a:r>
              <a:endParaRPr lang="id-ID" altLang="id-ID" sz="2000" dirty="0" smtClean="0">
                <a:solidFill>
                  <a:srgbClr val="4C4C4C"/>
                </a:solidFill>
              </a:endParaRPr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2871102" y="2882337"/>
              <a:ext cx="198571" cy="792159"/>
            </a:xfrm>
            <a:prstGeom prst="rightBrace">
              <a:avLst>
                <a:gd name="adj1" fmla="val 8333"/>
                <a:gd name="adj2" fmla="val 51244"/>
              </a:avLst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sz="2000" dirty="0">
                <a:solidFill>
                  <a:srgbClr val="4C4C4C"/>
                </a:solidFill>
              </a:endParaRPr>
            </a:p>
          </p:txBody>
        </p:sp>
        <p:sp>
          <p:nvSpPr>
            <p:cNvPr id="116750" name="TextBox 2"/>
            <p:cNvSpPr txBox="1">
              <a:spLocks noChangeArrowheads="1"/>
            </p:cNvSpPr>
            <p:nvPr/>
          </p:nvSpPr>
          <p:spPr bwMode="auto">
            <a:xfrm>
              <a:off x="3168208" y="3094904"/>
              <a:ext cx="391896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smtClean="0">
                  <a:solidFill>
                    <a:srgbClr val="4C4C4C"/>
                  </a:solidFill>
                </a:rPr>
                <a:t>90%</a:t>
              </a:r>
            </a:p>
          </p:txBody>
        </p:sp>
        <p:sp>
          <p:nvSpPr>
            <p:cNvPr id="18" name="Right Brace 17"/>
            <p:cNvSpPr/>
            <p:nvPr/>
          </p:nvSpPr>
          <p:spPr>
            <a:xfrm>
              <a:off x="2898449" y="4687318"/>
              <a:ext cx="197382" cy="788985"/>
            </a:xfrm>
            <a:prstGeom prst="rightBrace">
              <a:avLst>
                <a:gd name="adj1" fmla="val 8333"/>
                <a:gd name="adj2" fmla="val 51244"/>
              </a:avLst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4C4C4C"/>
                </a:solidFill>
              </a:endParaRPr>
            </a:p>
          </p:txBody>
        </p:sp>
        <p:sp>
          <p:nvSpPr>
            <p:cNvPr id="116752" name="TextBox 13"/>
            <p:cNvSpPr txBox="1">
              <a:spLocks noChangeArrowheads="1"/>
            </p:cNvSpPr>
            <p:nvPr/>
          </p:nvSpPr>
          <p:spPr bwMode="auto">
            <a:xfrm>
              <a:off x="3211990" y="4931432"/>
              <a:ext cx="391896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id-ID" sz="2000" smtClean="0">
                  <a:solidFill>
                    <a:srgbClr val="4C4C4C"/>
                  </a:solidFill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98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679699" y="1576251"/>
            <a:ext cx="8223431" cy="2857500"/>
          </a:xfrm>
          <a:prstGeom prst="rect">
            <a:avLst/>
          </a:prstGeom>
          <a:solidFill>
            <a:srgbClr val="002060"/>
          </a:solidFill>
          <a:ln w="38100" cap="flat" cmpd="sng" algn="ctr">
            <a:solidFill>
              <a:srgbClr val="FFFF00"/>
            </a:solidFill>
            <a:prstDash val="soli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d-ID" b="1" kern="0" dirty="0" smtClean="0">
                <a:solidFill>
                  <a:srgbClr val="FFFF00"/>
                </a:solidFill>
              </a:rPr>
              <a:t>KENAIKAN JAFA  MELALUI  LONCAT JABATAN</a:t>
            </a:r>
            <a:endParaRPr lang="id-ID" b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776" y="930602"/>
            <a:ext cx="9579429" cy="2201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34188" y="1292474"/>
            <a:ext cx="1885950" cy="336327"/>
          </a:xfrm>
          <a:custGeom>
            <a:avLst/>
            <a:gdLst/>
            <a:ahLst/>
            <a:cxnLst/>
            <a:rect l="l" t="t" r="r" b="b"/>
            <a:pathLst>
              <a:path w="2514600" h="469900">
                <a:moveTo>
                  <a:pt x="0" y="78359"/>
                </a:moveTo>
                <a:lnTo>
                  <a:pt x="6153" y="47845"/>
                </a:lnTo>
                <a:lnTo>
                  <a:pt x="22939" y="22939"/>
                </a:lnTo>
                <a:lnTo>
                  <a:pt x="47845" y="6153"/>
                </a:lnTo>
                <a:lnTo>
                  <a:pt x="78358" y="0"/>
                </a:lnTo>
                <a:lnTo>
                  <a:pt x="2436241" y="0"/>
                </a:lnTo>
                <a:lnTo>
                  <a:pt x="2466754" y="6153"/>
                </a:lnTo>
                <a:lnTo>
                  <a:pt x="2491660" y="22939"/>
                </a:lnTo>
                <a:lnTo>
                  <a:pt x="2508446" y="47845"/>
                </a:lnTo>
                <a:lnTo>
                  <a:pt x="2514600" y="78359"/>
                </a:lnTo>
                <a:lnTo>
                  <a:pt x="2514600" y="391540"/>
                </a:lnTo>
                <a:lnTo>
                  <a:pt x="2508446" y="422054"/>
                </a:lnTo>
                <a:lnTo>
                  <a:pt x="2491660" y="446960"/>
                </a:lnTo>
                <a:lnTo>
                  <a:pt x="2466754" y="463746"/>
                </a:lnTo>
                <a:lnTo>
                  <a:pt x="2436241" y="469900"/>
                </a:lnTo>
                <a:lnTo>
                  <a:pt x="78358" y="469900"/>
                </a:lnTo>
                <a:lnTo>
                  <a:pt x="47845" y="463746"/>
                </a:lnTo>
                <a:lnTo>
                  <a:pt x="22939" y="446960"/>
                </a:lnTo>
                <a:lnTo>
                  <a:pt x="6153" y="422054"/>
                </a:lnTo>
                <a:lnTo>
                  <a:pt x="0" y="391540"/>
                </a:lnTo>
                <a:lnTo>
                  <a:pt x="0" y="78359"/>
                </a:lnTo>
                <a:close/>
              </a:path>
            </a:pathLst>
          </a:custGeom>
          <a:ln w="38100">
            <a:solidFill>
              <a:schemeClr val="accent2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270" y="-204188"/>
            <a:ext cx="12072729" cy="1040902"/>
          </a:xfrm>
          <a:custGeom>
            <a:avLst/>
            <a:gdLst/>
            <a:ahLst/>
            <a:cxnLst/>
            <a:rect l="l" t="t" r="r" b="b"/>
            <a:pathLst>
              <a:path w="12192000" h="492759">
                <a:moveTo>
                  <a:pt x="0" y="492759"/>
                </a:moveTo>
                <a:lnTo>
                  <a:pt x="12192000" y="492759"/>
                </a:lnTo>
                <a:lnTo>
                  <a:pt x="12192000" y="0"/>
                </a:lnTo>
                <a:lnTo>
                  <a:pt x="0" y="0"/>
                </a:lnTo>
                <a:lnTo>
                  <a:pt x="0" y="49275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271" y="-201976"/>
            <a:ext cx="11907078" cy="1054854"/>
          </a:xfrm>
          <a:prstGeom prst="rect">
            <a:avLst/>
          </a:prstGeom>
        </p:spPr>
        <p:txBody>
          <a:bodyPr vert="horz" wrap="square" lIns="0" tIns="833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332">
              <a:spcBef>
                <a:spcPts val="66"/>
              </a:spcBef>
            </a:pPr>
            <a:r>
              <a:rPr sz="2000" spc="-3" dirty="0">
                <a:solidFill>
                  <a:srgbClr val="000000"/>
                </a:solidFill>
              </a:rPr>
              <a:t/>
            </a:r>
            <a:br>
              <a:rPr sz="2000" spc="-3" dirty="0">
                <a:solidFill>
                  <a:srgbClr val="000000"/>
                </a:solidFill>
              </a:rPr>
            </a:br>
            <a:r>
              <a:rPr sz="2400" b="1" spc="-3" dirty="0">
                <a:solidFill>
                  <a:srgbClr val="FFFF00"/>
                </a:solidFill>
              </a:rPr>
              <a:t>POSISI PENULIS </a:t>
            </a:r>
            <a:r>
              <a:rPr sz="2400" b="1" dirty="0">
                <a:solidFill>
                  <a:srgbClr val="FFFF00"/>
                </a:solidFill>
              </a:rPr>
              <a:t>&amp; KARIL </a:t>
            </a:r>
            <a:r>
              <a:rPr sz="2400" b="1" spc="-52" dirty="0">
                <a:solidFill>
                  <a:srgbClr val="FFFF00"/>
                </a:solidFill>
              </a:rPr>
              <a:t>SYARAT </a:t>
            </a:r>
            <a:r>
              <a:rPr sz="2400" b="1" spc="-3" dirty="0">
                <a:solidFill>
                  <a:srgbClr val="FFFF00"/>
                </a:solidFill>
              </a:rPr>
              <a:t>KHUSUS </a:t>
            </a:r>
            <a:r>
              <a:rPr sz="2400" b="1" spc="-7" dirty="0">
                <a:solidFill>
                  <a:srgbClr val="FFFF00"/>
                </a:solidFill>
              </a:rPr>
              <a:t>KELOMPOK </a:t>
            </a:r>
            <a:r>
              <a:rPr sz="2400" b="1" dirty="0">
                <a:solidFill>
                  <a:srgbClr val="FFFF00"/>
                </a:solidFill>
              </a:rPr>
              <a:t>NAIK </a:t>
            </a:r>
            <a:r>
              <a:rPr sz="2400" b="1" u="heavy" spc="-10" dirty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>SECARA </a:t>
            </a:r>
            <a:r>
              <a:rPr lang="en-US" sz="2400" b="1" u="heavy" spc="-10" dirty="0" smtClean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/>
            </a:r>
            <a:br>
              <a:rPr lang="en-US" sz="2400" b="1" u="heavy" spc="-10" dirty="0" smtClean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sz="2400" b="1" u="heavy" spc="-30" dirty="0" smtClean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>LONCAT</a:t>
            </a:r>
            <a:r>
              <a:rPr sz="2400" b="1" u="heavy" spc="59" dirty="0" smtClean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2400" b="1" u="heavy" spc="-46" dirty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rPr>
              <a:t>JABATAN</a:t>
            </a:r>
            <a:endParaRPr sz="2400" b="1" dirty="0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01385" y="4223302"/>
            <a:ext cx="8414327" cy="2374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1385" y="3380124"/>
            <a:ext cx="8419087" cy="840965"/>
          </a:xfrm>
          <a:custGeom>
            <a:avLst/>
            <a:gdLst/>
            <a:ahLst/>
            <a:cxnLst/>
            <a:rect l="l" t="t" r="r" b="b"/>
            <a:pathLst>
              <a:path w="8575040" h="662939">
                <a:moveTo>
                  <a:pt x="8464550" y="0"/>
                </a:moveTo>
                <a:lnTo>
                  <a:pt x="110489" y="0"/>
                </a:lnTo>
                <a:lnTo>
                  <a:pt x="67508" y="8691"/>
                </a:lnTo>
                <a:lnTo>
                  <a:pt x="32384" y="32385"/>
                </a:lnTo>
                <a:lnTo>
                  <a:pt x="8691" y="67508"/>
                </a:lnTo>
                <a:lnTo>
                  <a:pt x="0" y="110490"/>
                </a:lnTo>
                <a:lnTo>
                  <a:pt x="0" y="552450"/>
                </a:lnTo>
                <a:lnTo>
                  <a:pt x="8691" y="595431"/>
                </a:lnTo>
                <a:lnTo>
                  <a:pt x="32385" y="630555"/>
                </a:lnTo>
                <a:lnTo>
                  <a:pt x="67508" y="654248"/>
                </a:lnTo>
                <a:lnTo>
                  <a:pt x="110489" y="662940"/>
                </a:lnTo>
                <a:lnTo>
                  <a:pt x="8464550" y="662940"/>
                </a:lnTo>
                <a:lnTo>
                  <a:pt x="8507531" y="654248"/>
                </a:lnTo>
                <a:lnTo>
                  <a:pt x="8542655" y="630555"/>
                </a:lnTo>
                <a:lnTo>
                  <a:pt x="8566348" y="595431"/>
                </a:lnTo>
                <a:lnTo>
                  <a:pt x="8575040" y="552450"/>
                </a:lnTo>
                <a:lnTo>
                  <a:pt x="8575040" y="110490"/>
                </a:lnTo>
                <a:lnTo>
                  <a:pt x="8566348" y="67508"/>
                </a:lnTo>
                <a:lnTo>
                  <a:pt x="8542655" y="32385"/>
                </a:lnTo>
                <a:lnTo>
                  <a:pt x="8507531" y="8691"/>
                </a:lnTo>
                <a:lnTo>
                  <a:pt x="846455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01385" y="3474012"/>
            <a:ext cx="8515095" cy="500856"/>
          </a:xfrm>
          <a:prstGeom prst="rect">
            <a:avLst/>
          </a:prstGeom>
        </p:spPr>
        <p:txBody>
          <a:bodyPr vert="horz" wrap="square" lIns="0" tIns="8332" rIns="0" bIns="0" rtlCol="0">
            <a:spAutoFit/>
          </a:bodyPr>
          <a:lstStyle/>
          <a:p>
            <a:pPr algn="ctr">
              <a:spcBef>
                <a:spcPts val="66"/>
              </a:spcBef>
            </a:pPr>
            <a:r>
              <a:rPr sz="1600" b="1" spc="-13" dirty="0">
                <a:solidFill>
                  <a:srgbClr val="FFFFFF"/>
                </a:solidFill>
                <a:latin typeface="Calibri"/>
                <a:cs typeface="Calibri"/>
              </a:rPr>
              <a:t>50%-NYA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WAJIB </a:t>
            </a:r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BERASAL </a:t>
            </a:r>
            <a:r>
              <a:rPr sz="1600" b="1" spc="-7" dirty="0">
                <a:solidFill>
                  <a:srgbClr val="FFFFFF"/>
                </a:solidFill>
                <a:latin typeface="Calibri"/>
                <a:cs typeface="Calibri"/>
              </a:rPr>
              <a:t>DARI </a:t>
            </a:r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JIB DENGAN </a:t>
            </a:r>
            <a:r>
              <a:rPr sz="1600" b="1" spc="-16" dirty="0">
                <a:solidFill>
                  <a:srgbClr val="FFFFFF"/>
                </a:solidFill>
                <a:latin typeface="Calibri"/>
                <a:cs typeface="Calibri"/>
              </a:rPr>
              <a:t>IMPACT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FACTOR </a:t>
            </a:r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(IF) </a:t>
            </a:r>
            <a:r>
              <a:rPr sz="1600" b="1" spc="-7" dirty="0">
                <a:solidFill>
                  <a:srgbClr val="FFFFFF"/>
                </a:solidFill>
                <a:latin typeface="Calibri"/>
                <a:cs typeface="Calibri"/>
              </a:rPr>
              <a:t>SESUAI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39" dirty="0">
                <a:solidFill>
                  <a:srgbClr val="FFFFFF"/>
                </a:solidFill>
                <a:latin typeface="Calibri"/>
                <a:cs typeface="Calibri"/>
              </a:rPr>
              <a:t>RATA-RATA</a:t>
            </a:r>
            <a:endParaRPr sz="1600" dirty="0">
              <a:latin typeface="Calibri"/>
              <a:cs typeface="Calibri"/>
            </a:endParaRPr>
          </a:p>
          <a:p>
            <a:pPr marL="1667" algn="ctr"/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KLASTER </a:t>
            </a:r>
            <a:r>
              <a:rPr sz="1600" b="1" spc="-7" dirty="0">
                <a:solidFill>
                  <a:srgbClr val="FFFFFF"/>
                </a:solidFill>
                <a:latin typeface="Calibri"/>
                <a:cs typeface="Calibri"/>
              </a:rPr>
              <a:t>BIDANG</a:t>
            </a:r>
            <a:r>
              <a:rPr sz="1600" b="1" spc="-16" dirty="0">
                <a:solidFill>
                  <a:srgbClr val="FFFFFF"/>
                </a:solidFill>
                <a:latin typeface="Calibri"/>
                <a:cs typeface="Calibri"/>
              </a:rPr>
              <a:t> ILMUNYA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15953" y="3065528"/>
            <a:ext cx="971550" cy="291464"/>
          </a:xfrm>
          <a:custGeom>
            <a:avLst/>
            <a:gdLst/>
            <a:ahLst/>
            <a:cxnLst/>
            <a:rect l="l" t="t" r="r" b="b"/>
            <a:pathLst>
              <a:path w="1295400" h="518160">
                <a:moveTo>
                  <a:pt x="1295400" y="259079"/>
                </a:moveTo>
                <a:lnTo>
                  <a:pt x="0" y="259079"/>
                </a:lnTo>
                <a:lnTo>
                  <a:pt x="647700" y="518160"/>
                </a:lnTo>
                <a:lnTo>
                  <a:pt x="1295400" y="259079"/>
                </a:lnTo>
                <a:close/>
              </a:path>
              <a:path w="1295400" h="518160">
                <a:moveTo>
                  <a:pt x="971550" y="0"/>
                </a:moveTo>
                <a:lnTo>
                  <a:pt x="323850" y="0"/>
                </a:lnTo>
                <a:lnTo>
                  <a:pt x="323850" y="259079"/>
                </a:lnTo>
                <a:lnTo>
                  <a:pt x="971550" y="259079"/>
                </a:lnTo>
                <a:lnTo>
                  <a:pt x="97155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15953" y="3065528"/>
            <a:ext cx="971550" cy="291464"/>
          </a:xfrm>
          <a:custGeom>
            <a:avLst/>
            <a:gdLst/>
            <a:ahLst/>
            <a:cxnLst/>
            <a:rect l="l" t="t" r="r" b="b"/>
            <a:pathLst>
              <a:path w="1295400" h="518160">
                <a:moveTo>
                  <a:pt x="0" y="259079"/>
                </a:moveTo>
                <a:lnTo>
                  <a:pt x="323850" y="259079"/>
                </a:lnTo>
                <a:lnTo>
                  <a:pt x="323850" y="0"/>
                </a:lnTo>
                <a:lnTo>
                  <a:pt x="971550" y="0"/>
                </a:lnTo>
                <a:lnTo>
                  <a:pt x="971550" y="259079"/>
                </a:lnTo>
                <a:lnTo>
                  <a:pt x="1295400" y="259079"/>
                </a:lnTo>
                <a:lnTo>
                  <a:pt x="647700" y="518160"/>
                </a:lnTo>
                <a:lnTo>
                  <a:pt x="0" y="259079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3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542439"/>
          </a:xfrm>
          <a:solidFill>
            <a:srgbClr val="000099"/>
          </a:solidFill>
        </p:spPr>
        <p:txBody>
          <a:bodyPr>
            <a:normAutofit fontScale="90000"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d-ID" sz="3200" kern="1200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id-ID" sz="3200" kern="1200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en-US" sz="2800" kern="1200" dirty="0" smtClean="0">
                <a:solidFill>
                  <a:srgbClr val="FFFF00"/>
                </a:solidFill>
                <a:ea typeface="+mn-ea"/>
                <a:cs typeface="+mn-cs"/>
              </a:rPr>
              <a:t>2. KENAIKAN JAFA  DENGAN </a:t>
            </a:r>
            <a:r>
              <a:rPr lang="id-ID" sz="2800" kern="1200" dirty="0" smtClean="0">
                <a:solidFill>
                  <a:srgbClr val="FFFF00"/>
                </a:solidFill>
                <a:ea typeface="+mn-ea"/>
                <a:cs typeface="+mn-cs"/>
              </a:rPr>
              <a:t>LONCAT </a:t>
            </a:r>
            <a:r>
              <a:rPr lang="en-US" sz="3200" kern="1200" dirty="0"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en-US" sz="3200" kern="1200" dirty="0">
                <a:solidFill>
                  <a:srgbClr val="FFFF00"/>
                </a:solidFill>
                <a:ea typeface="+mn-ea"/>
                <a:cs typeface="+mn-cs"/>
              </a:rPr>
            </a:br>
            <a:endParaRPr lang="id-ID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2439"/>
            <a:ext cx="12191999" cy="6315561"/>
          </a:xfrm>
          <a:solidFill>
            <a:srgbClr val="FFFFCC"/>
          </a:solidFill>
        </p:spPr>
        <p:txBody>
          <a:bodyPr/>
          <a:lstStyle/>
          <a:p>
            <a:pPr marL="514350" indent="-514350" eaLnBrk="1" fontAlgn="t" hangingPunct="1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2800" b="1" dirty="0" err="1" smtClean="0">
                <a:solidFill>
                  <a:srgbClr val="FF0000"/>
                </a:solidFill>
              </a:rPr>
              <a:t>Loncat</a:t>
            </a:r>
            <a:r>
              <a:rPr lang="id-ID" sz="2800" b="1" dirty="0" smtClean="0">
                <a:solidFill>
                  <a:srgbClr val="FF0000"/>
                </a:solidFill>
              </a:rPr>
              <a:t> dari AA ke Lektor Kepala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0" indent="0" eaLnBrk="1" fontAlgn="t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0000FF"/>
                </a:solidFill>
              </a:rPr>
              <a:t>Syarat</a:t>
            </a:r>
            <a:r>
              <a:rPr lang="en-US" sz="2800" dirty="0" smtClean="0">
                <a:solidFill>
                  <a:srgbClr val="0000FF"/>
                </a:solidFill>
              </a:rPr>
              <a:t> yang </a:t>
            </a:r>
            <a:r>
              <a:rPr lang="en-US" sz="2800" dirty="0" err="1" smtClean="0">
                <a:solidFill>
                  <a:srgbClr val="0000FF"/>
                </a:solidFill>
              </a:rPr>
              <a:t>harus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dipenuhi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adalah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sbb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id-ID" dirty="0">
              <a:solidFill>
                <a:srgbClr val="0000FF"/>
              </a:solidFill>
            </a:endParaRPr>
          </a:p>
          <a:p>
            <a:pPr marL="114300" indent="-457200" algn="just" eaLnBrk="1" fontAlgn="t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minimal 2 (</a:t>
            </a: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karya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ilmiah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id-ID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dipublikasikan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id-ID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d-ID" sz="2400" b="1" kern="12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400" b="1" kern="12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kern="12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jurnal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internasional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bereputasi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id-ID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d-ID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id-ID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2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penulis</a:t>
            </a:r>
            <a:r>
              <a:rPr lang="en-US" sz="2400" b="1" u="sng" kern="12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400" b="1" u="sng" kern="12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pertama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dg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ketentuan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nya</a:t>
            </a:r>
            <a:endParaRPr lang="en-US" sz="2400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wajib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dipenuhi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JIB dg factor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dampak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klaster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bid.ilmunya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aturan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fontAlgn="t" hangingPunct="1">
              <a:spcBef>
                <a:spcPts val="0"/>
              </a:spcBef>
              <a:spcAft>
                <a:spcPts val="0"/>
              </a:spcAft>
              <a:buAutoNum type="alphaLcPeriod" startAt="2"/>
            </a:pPr>
            <a:r>
              <a:rPr lang="id-ID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Usulan jafa loncat hanya dpt dilakukan 1 kali untuk pemenuhan syarat substansi. Perbaikan</a:t>
            </a: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hanya bs dilakukan untuk pemenuhan adminstrasi. Jk syarat substansi tdk terpenuhi, mk</a:t>
            </a: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usulan dialihkan melalui mekanisme reguler.</a:t>
            </a:r>
            <a:endParaRPr lang="id-ID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d-ID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Memenuhi </a:t>
            </a: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angka kredit yang dipersyaratkan baik perbidang </a:t>
            </a:r>
            <a:r>
              <a:rPr lang="id-ID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komulatifnya</a:t>
            </a:r>
            <a:endParaRPr lang="id-ID" sz="2300" b="1" kern="1200" dirty="0" smtClean="0">
              <a:solidFill>
                <a:srgbClr val="4C4C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d-ID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Menduduki jafa AA minimal 2 tahun</a:t>
            </a:r>
            <a:endParaRPr lang="id-ID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d-ID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Berpendidikan </a:t>
            </a: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Doktor (S3)</a:t>
            </a:r>
            <a:endParaRPr lang="id-ID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d-ID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2300" b="1" kern="1200" dirty="0" err="1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Telah</a:t>
            </a:r>
            <a:r>
              <a:rPr lang="en-US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disetujui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oleh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Senat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yg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dibuktikan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erita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300" b="1" kern="1200" dirty="0" err="1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endParaRPr lang="id-ID" sz="2300" b="1" kern="1200" dirty="0" smtClean="0">
              <a:solidFill>
                <a:srgbClr val="4C4C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300" b="1" kern="1200" dirty="0" smtClean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ertimbangan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enat</a:t>
            </a: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</a:t>
            </a:r>
            <a:r>
              <a:rPr lang="en-US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d-ID" sz="2300" b="1" kern="1200" dirty="0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300" b="1" kern="1200" dirty="0" err="1">
                <a:solidFill>
                  <a:srgbClr val="4C4C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riterium</a:t>
            </a:r>
            <a:endParaRPr lang="id-ID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d-ID" dirty="0" smtClean="0"/>
              <a:t>     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859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32" y="31741"/>
            <a:ext cx="12130127" cy="815219"/>
          </a:xfrm>
          <a:solidFill>
            <a:srgbClr val="002060"/>
          </a:solidFill>
        </p:spPr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b. </a:t>
            </a:r>
            <a:r>
              <a:rPr lang="id-ID" sz="3200" b="1" dirty="0" smtClean="0">
                <a:solidFill>
                  <a:srgbClr val="FFFF00"/>
                </a:solidFill>
              </a:rPr>
              <a:t>Loncat </a:t>
            </a:r>
            <a:r>
              <a:rPr lang="en-US" sz="3200" b="1" dirty="0" err="1" smtClean="0">
                <a:solidFill>
                  <a:srgbClr val="FFFF00"/>
                </a:solidFill>
              </a:rPr>
              <a:t>dari</a:t>
            </a:r>
            <a:r>
              <a:rPr lang="id-ID" sz="3200" b="1" dirty="0" smtClean="0">
                <a:solidFill>
                  <a:srgbClr val="FFFF00"/>
                </a:solidFill>
              </a:rPr>
              <a:t> Lektor ke Profesor</a:t>
            </a:r>
            <a:endParaRPr lang="id-ID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6961"/>
            <a:ext cx="12252960" cy="6130306"/>
          </a:xfrm>
          <a:solidFill>
            <a:srgbClr val="FFFFCC"/>
          </a:solidFill>
        </p:spPr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Minimal </a:t>
            </a:r>
            <a:r>
              <a:rPr lang="en-US" sz="2400" kern="1200" dirty="0" err="1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telah</a:t>
            </a:r>
            <a:r>
              <a:rPr lang="en-US" sz="2400" kern="120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kern="120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dlm</a:t>
            </a:r>
            <a:r>
              <a:rPr lang="en-US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gelar</a:t>
            </a:r>
            <a:r>
              <a:rPr lang="en-US" sz="2400" kern="120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Doktornya</a:t>
            </a:r>
            <a:r>
              <a:rPr lang="en-US" sz="2400" kern="120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d-ID" sz="2400" kern="120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dimungkinkan &lt;</a:t>
            </a:r>
            <a:r>
              <a:rPr lang="en-US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3  th </a:t>
            </a:r>
            <a:r>
              <a:rPr lang="id-ID" sz="2400" kern="120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bagi dosen yang memiliki karya ilmiah </a:t>
            </a:r>
            <a:r>
              <a:rPr lang="id-ID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dipublikasikan </a:t>
            </a:r>
            <a:r>
              <a:rPr lang="id-ID" sz="2400" kern="120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pada </a:t>
            </a:r>
            <a:r>
              <a:rPr lang="en-US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JIB</a:t>
            </a:r>
            <a:r>
              <a:rPr lang="id-ID" sz="2400" kern="120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sz="2400" kern="120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</a:rPr>
              <a:t>yang diperoleh setelah gelar Doktornya, dan </a:t>
            </a:r>
            <a:r>
              <a:rPr lang="id-ID" sz="2400" kern="12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telah memiliki pengalaman mengajar sebagai dosen tetap minimal 10 (sepuluh) tahun </a:t>
            </a:r>
            <a:r>
              <a:rPr lang="en-US" sz="2400" kern="12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Merujuk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aturan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baru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naik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GB &lt; 3 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setelah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S3</a:t>
            </a:r>
            <a:r>
              <a:rPr lang="en-US" sz="2400" kern="12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id-ID" sz="2400" kern="1200" dirty="0" smtClean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d-ID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Memiliki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artikel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ilmiah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yg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dipublikasikan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jurnal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internas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bereputasi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sbg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penulis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pertama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dg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ketentuan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50%nya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wajib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dipenuhi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JIB dg factor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dampak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sesuai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klaster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bid </a:t>
            </a:r>
            <a:r>
              <a:rPr lang="en-US" sz="2400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ilmunya</a:t>
            </a:r>
            <a:endParaRPr lang="id-ID" sz="24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id-ID" sz="2400" kern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d-ID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Semua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artikel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yg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diusulkan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untuk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naik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jafa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wajib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diuji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kemiripan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dg software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Turnitin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Ithenticate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d-ID" sz="2400" kern="1200" dirty="0" smtClean="0">
                <a:latin typeface="Times New Roman" pitchFamily="18" charset="0"/>
                <a:cs typeface="Times New Roman" pitchFamily="18" charset="0"/>
              </a:rPr>
              <a:t>Jika hasil </a:t>
            </a:r>
            <a:r>
              <a:rPr lang="id-ID" sz="2400" kern="1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uji similarity &gt;25% </a:t>
            </a:r>
            <a:r>
              <a:rPr lang="id-ID" sz="2400" kern="1200" dirty="0" smtClean="0">
                <a:latin typeface="Times New Roman" pitchFamily="18" charset="0"/>
                <a:cs typeface="Times New Roman" pitchFamily="18" charset="0"/>
              </a:rPr>
              <a:t>terhadap 1 (satu) dokumen/</a:t>
            </a:r>
            <a:r>
              <a:rPr lang="id-ID" sz="2400" i="1" kern="1200" dirty="0" smtClean="0">
                <a:latin typeface="Times New Roman" pitchFamily="18" charset="0"/>
                <a:cs typeface="Times New Roman" pitchFamily="18" charset="0"/>
              </a:rPr>
              <a:t>Primary source </a:t>
            </a:r>
            <a:r>
              <a:rPr lang="id-ID" sz="2400" kern="1200" dirty="0" smtClean="0">
                <a:latin typeface="Times New Roman" pitchFamily="18" charset="0"/>
                <a:cs typeface="Times New Roman" pitchFamily="18" charset="0"/>
              </a:rPr>
              <a:t>(tdk termsk Daftar pustaka, kemiripan kalimat &lt; 3%), </a:t>
            </a:r>
            <a:r>
              <a:rPr lang="id-ID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maka peer review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id-ID" sz="2400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secara substansi hrs memberi pendapat ada/tdknya indikasi plagiasi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id-ID" sz="2400" kern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d-ID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sz="240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Pengajuan jafa loncat hanya dpt dilakukan 1 (satu) kali untuk pemenuhan syarat substnsi, perbaikan usulan hanya untuk pemenuhan adminstrasi.  Jika persyratan substansi tdk terpenuhi, maka usulan akan dialihkan ke reguler.</a:t>
            </a:r>
            <a:endParaRPr lang="id-ID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d-ID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4961"/>
            <a:ext cx="10515600" cy="2082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KEBIJAKAN BARU DALAM MENILAI ARTIKEL ILMIAH UNTUK USULAN JABATAN </a:t>
            </a:r>
          </a:p>
          <a:p>
            <a:pPr marL="0" indent="0" algn="ctr">
              <a:buNone/>
            </a:pPr>
            <a:r>
              <a:rPr lang="en-US" sz="4000" b="1" dirty="0" smtClean="0"/>
              <a:t>AKADEMIK DOSEN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35328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6"/>
          <p:cNvSpPr txBox="1">
            <a:spLocks noGrp="1"/>
          </p:cNvSpPr>
          <p:nvPr>
            <p:ph type="title"/>
          </p:nvPr>
        </p:nvSpPr>
        <p:spPr>
          <a:xfrm>
            <a:off x="2832600" y="2553933"/>
            <a:ext cx="6526800" cy="210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 err="1"/>
              <a:t>Pasca</a:t>
            </a:r>
            <a:r>
              <a:rPr lang="en" dirty="0"/>
              <a:t/>
            </a:r>
            <a:br>
              <a:rPr lang="en" dirty="0"/>
            </a:br>
            <a:r>
              <a:rPr lang="en" dirty="0" err="1"/>
              <a:t>Putusan</a:t>
            </a:r>
            <a:r>
              <a:rPr lang="en" dirty="0"/>
              <a:t> MK</a:t>
            </a:r>
            <a:br>
              <a:rPr lang="en" dirty="0"/>
            </a:br>
            <a:r>
              <a:rPr lang="en" sz="3733" dirty="0"/>
              <a:t>No. 20/PUU-XIX/2021 </a:t>
            </a:r>
            <a:r>
              <a:rPr lang="en" sz="3733" dirty="0" err="1"/>
              <a:t>Tanggal</a:t>
            </a:r>
            <a:r>
              <a:rPr lang="en" sz="3733" dirty="0"/>
              <a:t> 29 </a:t>
            </a:r>
            <a:r>
              <a:rPr lang="en" sz="3733" dirty="0" err="1"/>
              <a:t>Maret</a:t>
            </a:r>
            <a:r>
              <a:rPr lang="en" sz="3733" dirty="0"/>
              <a:t> 2022</a:t>
            </a:r>
            <a:endParaRPr sz="3733" dirty="0"/>
          </a:p>
        </p:txBody>
      </p:sp>
      <p:grpSp>
        <p:nvGrpSpPr>
          <p:cNvPr id="770" name="Google Shape;770;p36"/>
          <p:cNvGrpSpPr/>
          <p:nvPr/>
        </p:nvGrpSpPr>
        <p:grpSpPr>
          <a:xfrm>
            <a:off x="10900068" y="3780913"/>
            <a:ext cx="1047169" cy="3228211"/>
            <a:chOff x="8175050" y="2835685"/>
            <a:chExt cx="785377" cy="2421158"/>
          </a:xfrm>
        </p:grpSpPr>
        <p:sp>
          <p:nvSpPr>
            <p:cNvPr id="771" name="Google Shape;771;p36"/>
            <p:cNvSpPr/>
            <p:nvPr/>
          </p:nvSpPr>
          <p:spPr>
            <a:xfrm>
              <a:off x="8175050" y="28356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8549759" y="34276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8546273" y="35877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8391999" y="40947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8342683" y="47696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8288168" y="46988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8342683" y="48414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78" name="Google Shape;778;p36"/>
          <p:cNvGrpSpPr/>
          <p:nvPr/>
        </p:nvGrpSpPr>
        <p:grpSpPr>
          <a:xfrm>
            <a:off x="437760" y="81933"/>
            <a:ext cx="900000" cy="894400"/>
            <a:chOff x="328320" y="61450"/>
            <a:chExt cx="675000" cy="670800"/>
          </a:xfrm>
        </p:grpSpPr>
        <p:sp>
          <p:nvSpPr>
            <p:cNvPr id="779" name="Google Shape;779;p36"/>
            <p:cNvSpPr/>
            <p:nvPr/>
          </p:nvSpPr>
          <p:spPr>
            <a:xfrm rot="2514200">
              <a:off x="414501" y="171665"/>
              <a:ext cx="502638" cy="45037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0" name="Google Shape;780;p36"/>
            <p:cNvSpPr/>
            <p:nvPr/>
          </p:nvSpPr>
          <p:spPr>
            <a:xfrm rot="1762018">
              <a:off x="571195" y="242741"/>
              <a:ext cx="189264" cy="308221"/>
            </a:xfrm>
            <a:custGeom>
              <a:avLst/>
              <a:gdLst/>
              <a:ahLst/>
              <a:cxnLst/>
              <a:rect l="l" t="t" r="r" b="b"/>
              <a:pathLst>
                <a:path w="1012" h="1648" extrusionOk="0">
                  <a:moveTo>
                    <a:pt x="520" y="0"/>
                  </a:moveTo>
                  <a:cubicBezTo>
                    <a:pt x="159" y="0"/>
                    <a:pt x="15" y="217"/>
                    <a:pt x="0" y="506"/>
                  </a:cubicBezTo>
                  <a:cubicBezTo>
                    <a:pt x="0" y="521"/>
                    <a:pt x="15" y="535"/>
                    <a:pt x="29" y="535"/>
                  </a:cubicBezTo>
                  <a:lnTo>
                    <a:pt x="304" y="535"/>
                  </a:lnTo>
                  <a:cubicBezTo>
                    <a:pt x="318" y="535"/>
                    <a:pt x="333" y="535"/>
                    <a:pt x="333" y="521"/>
                  </a:cubicBezTo>
                  <a:cubicBezTo>
                    <a:pt x="333" y="405"/>
                    <a:pt x="390" y="304"/>
                    <a:pt x="520" y="304"/>
                  </a:cubicBezTo>
                  <a:cubicBezTo>
                    <a:pt x="622" y="304"/>
                    <a:pt x="679" y="362"/>
                    <a:pt x="679" y="463"/>
                  </a:cubicBezTo>
                  <a:cubicBezTo>
                    <a:pt x="679" y="564"/>
                    <a:pt x="607" y="622"/>
                    <a:pt x="448" y="766"/>
                  </a:cubicBezTo>
                  <a:cubicBezTo>
                    <a:pt x="260" y="911"/>
                    <a:pt x="246" y="1026"/>
                    <a:pt x="246" y="1200"/>
                  </a:cubicBezTo>
                  <a:cubicBezTo>
                    <a:pt x="246" y="1214"/>
                    <a:pt x="260" y="1243"/>
                    <a:pt x="289" y="1243"/>
                  </a:cubicBezTo>
                  <a:lnTo>
                    <a:pt x="535" y="1243"/>
                  </a:lnTo>
                  <a:cubicBezTo>
                    <a:pt x="549" y="1243"/>
                    <a:pt x="578" y="1229"/>
                    <a:pt x="578" y="1200"/>
                  </a:cubicBezTo>
                  <a:cubicBezTo>
                    <a:pt x="578" y="1099"/>
                    <a:pt x="622" y="1026"/>
                    <a:pt x="809" y="867"/>
                  </a:cubicBezTo>
                  <a:cubicBezTo>
                    <a:pt x="910" y="766"/>
                    <a:pt x="1012" y="665"/>
                    <a:pt x="1012" y="463"/>
                  </a:cubicBezTo>
                  <a:cubicBezTo>
                    <a:pt x="1012" y="246"/>
                    <a:pt x="896" y="0"/>
                    <a:pt x="520" y="0"/>
                  </a:cubicBezTo>
                  <a:close/>
                  <a:moveTo>
                    <a:pt x="260" y="1373"/>
                  </a:moveTo>
                  <a:cubicBezTo>
                    <a:pt x="246" y="1373"/>
                    <a:pt x="231" y="1388"/>
                    <a:pt x="231" y="1402"/>
                  </a:cubicBezTo>
                  <a:lnTo>
                    <a:pt x="231" y="1619"/>
                  </a:lnTo>
                  <a:cubicBezTo>
                    <a:pt x="231" y="1633"/>
                    <a:pt x="246" y="1648"/>
                    <a:pt x="260" y="1648"/>
                  </a:cubicBezTo>
                  <a:lnTo>
                    <a:pt x="535" y="1648"/>
                  </a:lnTo>
                  <a:cubicBezTo>
                    <a:pt x="549" y="1648"/>
                    <a:pt x="578" y="1633"/>
                    <a:pt x="578" y="1619"/>
                  </a:cubicBezTo>
                  <a:lnTo>
                    <a:pt x="578" y="1402"/>
                  </a:lnTo>
                  <a:cubicBezTo>
                    <a:pt x="578" y="1388"/>
                    <a:pt x="549" y="1373"/>
                    <a:pt x="535" y="13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81" name="Google Shape;781;p36"/>
          <p:cNvSpPr/>
          <p:nvPr/>
        </p:nvSpPr>
        <p:spPr>
          <a:xfrm rot="-1701150">
            <a:off x="11395931" y="1721316"/>
            <a:ext cx="389981" cy="349181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782" name="Google Shape;782;p36"/>
          <p:cNvGrpSpPr/>
          <p:nvPr/>
        </p:nvGrpSpPr>
        <p:grpSpPr>
          <a:xfrm>
            <a:off x="485001" y="4576910"/>
            <a:ext cx="970047" cy="2281092"/>
            <a:chOff x="363750" y="3432682"/>
            <a:chExt cx="727535" cy="1710819"/>
          </a:xfrm>
        </p:grpSpPr>
        <p:sp>
          <p:nvSpPr>
            <p:cNvPr id="783" name="Google Shape;783;p36"/>
            <p:cNvSpPr/>
            <p:nvPr/>
          </p:nvSpPr>
          <p:spPr>
            <a:xfrm>
              <a:off x="525639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363750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525639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2719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PER 1 JULI 2022 USULAN JAFUNG TANPA REVIEW ARTIKEL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7329"/>
            <a:ext cx="10515600" cy="391162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Peer review </a:t>
            </a:r>
            <a:r>
              <a:rPr lang="en-US" sz="3200" dirty="0" err="1" smtClean="0"/>
              <a:t>artikel</a:t>
            </a:r>
            <a:r>
              <a:rPr lang="en-US" sz="3200" dirty="0" smtClean="0"/>
              <a:t> </a:t>
            </a:r>
            <a:r>
              <a:rPr lang="en-US" sz="3200" dirty="0" err="1" smtClean="0"/>
              <a:t>ilmiah</a:t>
            </a:r>
            <a:r>
              <a:rPr lang="en-US" sz="3200" dirty="0" smtClean="0"/>
              <a:t> </a:t>
            </a:r>
            <a:r>
              <a:rPr lang="en-US" sz="3200" dirty="0" err="1" smtClean="0"/>
              <a:t>biasa</a:t>
            </a:r>
            <a:r>
              <a:rPr lang="en-US" sz="3200" dirty="0" smtClean="0"/>
              <a:t> </a:t>
            </a:r>
            <a:r>
              <a:rPr lang="en-US" sz="3200" dirty="0" err="1" smtClean="0"/>
              <a:t>dilakukan</a:t>
            </a:r>
            <a:r>
              <a:rPr lang="en-US" sz="3200" dirty="0" smtClean="0"/>
              <a:t> </a:t>
            </a:r>
            <a:r>
              <a:rPr lang="en-US" sz="3200" dirty="0" err="1" smtClean="0"/>
              <a:t>oleh</a:t>
            </a:r>
            <a:r>
              <a:rPr lang="en-US" sz="3200" dirty="0" smtClean="0"/>
              <a:t> 2 orang reviewer (</a:t>
            </a:r>
            <a:r>
              <a:rPr lang="en-US" sz="3200" dirty="0" err="1" smtClean="0"/>
              <a:t>Permendikbud</a:t>
            </a:r>
            <a:r>
              <a:rPr lang="en-US" sz="3200" dirty="0" smtClean="0"/>
              <a:t> No 17 </a:t>
            </a:r>
            <a:r>
              <a:rPr lang="en-US" sz="3200" dirty="0" err="1" smtClean="0"/>
              <a:t>th</a:t>
            </a:r>
            <a:r>
              <a:rPr lang="en-US" sz="3200" dirty="0" smtClean="0"/>
              <a:t> 2010)</a:t>
            </a:r>
          </a:p>
          <a:p>
            <a:r>
              <a:rPr lang="en-US" sz="3200" dirty="0" err="1" smtClean="0"/>
              <a:t>Mulai</a:t>
            </a:r>
            <a:r>
              <a:rPr lang="en-US" sz="3200" dirty="0" smtClean="0"/>
              <a:t> 1 </a:t>
            </a:r>
            <a:r>
              <a:rPr lang="en-US" sz="3200" dirty="0" err="1" smtClean="0"/>
              <a:t>juli</a:t>
            </a:r>
            <a:r>
              <a:rPr lang="en-US" sz="3200" dirty="0" smtClean="0"/>
              <a:t> 2022, </a:t>
            </a:r>
            <a:r>
              <a:rPr lang="en-US" sz="3200" dirty="0" err="1" smtClean="0"/>
              <a:t>tidak</a:t>
            </a:r>
            <a:r>
              <a:rPr lang="en-US" sz="3200" dirty="0" smtClean="0"/>
              <a:t> </a:t>
            </a:r>
            <a:r>
              <a:rPr lang="en-US" sz="3200" dirty="0" err="1" smtClean="0"/>
              <a:t>berlaku</a:t>
            </a:r>
            <a:r>
              <a:rPr lang="en-US" sz="3200" dirty="0" smtClean="0"/>
              <a:t> </a:t>
            </a:r>
            <a:r>
              <a:rPr lang="en-US" sz="3200" dirty="0" err="1" smtClean="0"/>
              <a:t>lagi</a:t>
            </a:r>
            <a:r>
              <a:rPr lang="en-US" sz="3200" dirty="0" smtClean="0"/>
              <a:t> </a:t>
            </a:r>
            <a:r>
              <a:rPr lang="en-US" sz="3200" dirty="0" err="1" smtClean="0"/>
              <a:t>Peerreview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artikel</a:t>
            </a:r>
            <a:r>
              <a:rPr lang="en-US" sz="3200" dirty="0" smtClean="0"/>
              <a:t> </a:t>
            </a:r>
            <a:r>
              <a:rPr lang="en-US" sz="3200" dirty="0" err="1" smtClean="0"/>
              <a:t>ilmiah</a:t>
            </a:r>
            <a:r>
              <a:rPr lang="en-US" sz="3200" dirty="0" smtClean="0"/>
              <a:t> yang </a:t>
            </a:r>
            <a:r>
              <a:rPr lang="en-US" sz="3200" dirty="0" err="1" smtClean="0"/>
              <a:t>diusulkan</a:t>
            </a:r>
            <a:r>
              <a:rPr lang="en-US" sz="3200" dirty="0" smtClean="0"/>
              <a:t>, </a:t>
            </a:r>
            <a:r>
              <a:rPr lang="en-US" sz="3200" dirty="0" err="1" smtClean="0"/>
              <a:t>ttp</a:t>
            </a:r>
            <a:r>
              <a:rPr lang="en-US" sz="3200" dirty="0" smtClean="0"/>
              <a:t> </a:t>
            </a:r>
            <a:r>
              <a:rPr lang="en-US" sz="3200" dirty="0" err="1" smtClean="0"/>
              <a:t>langsung</a:t>
            </a:r>
            <a:r>
              <a:rPr lang="en-US" sz="3200" dirty="0" smtClean="0"/>
              <a:t> </a:t>
            </a:r>
            <a:r>
              <a:rPr lang="en-US" sz="3200" dirty="0" err="1" smtClean="0"/>
              <a:t>dinilai</a:t>
            </a:r>
            <a:r>
              <a:rPr lang="en-US" sz="3200" dirty="0" smtClean="0"/>
              <a:t> </a:t>
            </a:r>
            <a:r>
              <a:rPr lang="en-US" sz="3200" dirty="0" err="1" smtClean="0"/>
              <a:t>oleh</a:t>
            </a:r>
            <a:r>
              <a:rPr lang="en-US" sz="3200" dirty="0" smtClean="0"/>
              <a:t> Tim </a:t>
            </a:r>
            <a:r>
              <a:rPr lang="en-US" sz="3200" dirty="0" err="1" smtClean="0"/>
              <a:t>pak</a:t>
            </a:r>
            <a:r>
              <a:rPr lang="en-US" sz="3200" dirty="0" smtClean="0"/>
              <a:t> PT</a:t>
            </a:r>
          </a:p>
          <a:p>
            <a:r>
              <a:rPr lang="en-US" sz="3200" dirty="0" smtClean="0"/>
              <a:t>Peer Review </a:t>
            </a:r>
            <a:r>
              <a:rPr lang="en-US" sz="3200" dirty="0" err="1" smtClean="0"/>
              <a:t>artikel</a:t>
            </a:r>
            <a:r>
              <a:rPr lang="en-US" sz="3200" dirty="0" smtClean="0"/>
              <a:t> </a:t>
            </a:r>
            <a:r>
              <a:rPr lang="en-US" sz="3200" dirty="0" err="1" smtClean="0"/>
              <a:t>diwajibkan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setiap</a:t>
            </a:r>
            <a:r>
              <a:rPr lang="en-US" sz="3200" dirty="0" smtClean="0"/>
              <a:t> </a:t>
            </a:r>
            <a:r>
              <a:rPr lang="en-US" sz="3200" dirty="0" err="1" smtClean="0"/>
              <a:t>artikel</a:t>
            </a:r>
            <a:r>
              <a:rPr lang="en-US" sz="3200" dirty="0" smtClean="0"/>
              <a:t> yang </a:t>
            </a:r>
            <a:r>
              <a:rPr lang="en-US" sz="3200" dirty="0" err="1" smtClean="0"/>
              <a:t>akan</a:t>
            </a:r>
            <a:r>
              <a:rPr lang="en-US" sz="3200" dirty="0" smtClean="0"/>
              <a:t> </a:t>
            </a:r>
            <a:r>
              <a:rPr lang="en-US" sz="3200" dirty="0" err="1" smtClean="0"/>
              <a:t>dipublikasikan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jurnal</a:t>
            </a:r>
            <a:r>
              <a:rPr lang="en-US" sz="3200" dirty="0" smtClean="0"/>
              <a:t> </a:t>
            </a:r>
            <a:r>
              <a:rPr lang="en-US" sz="3200" dirty="0" err="1" smtClean="0"/>
              <a:t>ilmiah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0615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377788" y="300075"/>
            <a:ext cx="75417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2"/>
              </a:lnSpc>
            </a:pPr>
            <a:r>
              <a:rPr lang="en-US" sz="3200" dirty="0">
                <a:solidFill>
                  <a:srgbClr val="FF0000"/>
                </a:solidFill>
                <a:latin typeface="Aileron Heavy"/>
              </a:rPr>
              <a:t>UNSUR </a:t>
            </a:r>
            <a:r>
              <a:rPr lang="en-US" sz="3200" dirty="0" smtClean="0">
                <a:solidFill>
                  <a:srgbClr val="FF0000"/>
                </a:solidFill>
                <a:latin typeface="Aileron Heavy"/>
              </a:rPr>
              <a:t>PENILAIAN ARTIKEL ILMIAH</a:t>
            </a:r>
            <a:endParaRPr lang="en-US" sz="3200" dirty="0">
              <a:solidFill>
                <a:srgbClr val="FF0000"/>
              </a:solidFill>
              <a:latin typeface="Aileron Heavy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1446616" y="859953"/>
            <a:ext cx="3377971" cy="3372566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E0D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-563301" y="4340816"/>
            <a:ext cx="6553712" cy="2457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693"/>
          <a:stretch/>
        </p:blipFill>
        <p:spPr>
          <a:xfrm>
            <a:off x="2062481" y="1717247"/>
            <a:ext cx="10129520" cy="2239758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4610100" y="4959896"/>
            <a:ext cx="4876800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sz="2000" dirty="0">
                <a:solidFill>
                  <a:srgbClr val="FF0000"/>
                </a:solidFill>
                <a:latin typeface="Aileron Regular"/>
              </a:rPr>
              <a:t>**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Tidak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lagi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diperlukan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peer review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5156335" y="5501408"/>
            <a:ext cx="48768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Hasil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Penilaian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oleh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Tim PAK agar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memberikan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penjelasan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terkait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pemenuhan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masing-masing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unsur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penilaian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serta</a:t>
            </a:r>
            <a:r>
              <a:rPr lang="en-US" sz="2000" dirty="0">
                <a:solidFill>
                  <a:srgbClr val="0000FF"/>
                </a:solidFill>
                <a:latin typeface="Aileron Regular"/>
              </a:rPr>
              <a:t> saran yang </a:t>
            </a:r>
            <a:r>
              <a:rPr lang="en-US" sz="2000" dirty="0" err="1">
                <a:solidFill>
                  <a:srgbClr val="0000FF"/>
                </a:solidFill>
                <a:latin typeface="Aileron Regular"/>
              </a:rPr>
              <a:t>diberikan</a:t>
            </a:r>
            <a:endParaRPr lang="en-US" sz="2000" dirty="0">
              <a:solidFill>
                <a:srgbClr val="0000FF"/>
              </a:solidFill>
              <a:latin typeface="Aileron Regular"/>
            </a:endParaRPr>
          </a:p>
        </p:txBody>
      </p:sp>
      <p:pic>
        <p:nvPicPr>
          <p:cNvPr id="13" name="Picture 10" descr="C:\Users\HP Slimline 270\Downloads\WhatsApp Image 2021-12-28 at 14.07.4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30025" r="14398" b="36987"/>
          <a:stretch>
            <a:fillRect/>
          </a:stretch>
        </p:blipFill>
        <p:spPr bwMode="auto">
          <a:xfrm>
            <a:off x="1466153" y="910924"/>
            <a:ext cx="1028700" cy="3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3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4598"/>
            <a:ext cx="10515600" cy="751575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BAGAIMANA CARA PENILAIAN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3604"/>
            <a:ext cx="10515600" cy="44506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Tim PAK </a:t>
            </a:r>
            <a:r>
              <a:rPr lang="en-US" sz="3200" dirty="0" err="1" smtClean="0">
                <a:solidFill>
                  <a:srgbClr val="0000FF"/>
                </a:solidFill>
              </a:rPr>
              <a:t>menilai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artikel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dengan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cara</a:t>
            </a:r>
            <a:r>
              <a:rPr lang="en-US" sz="3200" dirty="0" smtClean="0"/>
              <a:t>:</a:t>
            </a:r>
          </a:p>
          <a:p>
            <a:r>
              <a:rPr lang="en-US" sz="3200" dirty="0" err="1" smtClean="0"/>
              <a:t>Tentukan</a:t>
            </a:r>
            <a:r>
              <a:rPr lang="en-US" sz="3200" dirty="0" smtClean="0"/>
              <a:t> </a:t>
            </a:r>
            <a:r>
              <a:rPr lang="en-US" sz="3200" dirty="0" err="1" smtClean="0"/>
              <a:t>artikel</a:t>
            </a:r>
            <a:r>
              <a:rPr lang="en-US" sz="3200" dirty="0" smtClean="0"/>
              <a:t> </a:t>
            </a:r>
            <a:r>
              <a:rPr lang="en-US" sz="3200" dirty="0" err="1" smtClean="0"/>
              <a:t>ilmiah</a:t>
            </a:r>
            <a:r>
              <a:rPr lang="en-US" sz="3200" dirty="0" smtClean="0"/>
              <a:t> </a:t>
            </a:r>
            <a:r>
              <a:rPr lang="en-US" sz="3200" dirty="0" err="1" smtClean="0"/>
              <a:t>masuk</a:t>
            </a:r>
            <a:r>
              <a:rPr lang="en-US" sz="3200" dirty="0" smtClean="0"/>
              <a:t> </a:t>
            </a:r>
            <a:r>
              <a:rPr lang="en-US" sz="3200" dirty="0" err="1" smtClean="0"/>
              <a:t>jurnal</a:t>
            </a:r>
            <a:r>
              <a:rPr lang="en-US" sz="3200" dirty="0" smtClean="0"/>
              <a:t> mana (</a:t>
            </a:r>
            <a:r>
              <a:rPr lang="en-US" sz="3200" dirty="0" err="1" smtClean="0"/>
              <a:t>internas</a:t>
            </a:r>
            <a:r>
              <a:rPr lang="en-US" sz="3200" dirty="0" smtClean="0"/>
              <a:t>/</a:t>
            </a:r>
            <a:r>
              <a:rPr lang="en-US" sz="3200" dirty="0" err="1" smtClean="0"/>
              <a:t>nasional</a:t>
            </a:r>
            <a:r>
              <a:rPr lang="en-US" sz="3200" dirty="0" smtClean="0"/>
              <a:t>), </a:t>
            </a:r>
            <a:r>
              <a:rPr lang="en-US" sz="3200" dirty="0" err="1" smtClean="0"/>
              <a:t>cari</a:t>
            </a:r>
            <a:r>
              <a:rPr lang="en-US" sz="3200" dirty="0" smtClean="0"/>
              <a:t> </a:t>
            </a:r>
            <a:r>
              <a:rPr lang="en-US" sz="3200" dirty="0" err="1" smtClean="0"/>
              <a:t>indexingnya</a:t>
            </a:r>
            <a:r>
              <a:rPr lang="en-US" sz="3200" dirty="0" smtClean="0"/>
              <a:t> </a:t>
            </a:r>
            <a:r>
              <a:rPr lang="en-US" sz="3200" dirty="0" err="1" smtClean="0"/>
              <a:t>apa</a:t>
            </a:r>
            <a:r>
              <a:rPr lang="en-US" sz="3200" dirty="0" smtClean="0"/>
              <a:t>, </a:t>
            </a:r>
            <a:r>
              <a:rPr lang="en-US" sz="3200" dirty="0" err="1" smtClean="0"/>
              <a:t>akan</a:t>
            </a:r>
            <a:r>
              <a:rPr lang="en-US" sz="3200" dirty="0" smtClean="0"/>
              <a:t> </a:t>
            </a:r>
            <a:r>
              <a:rPr lang="en-US" sz="3200" dirty="0" err="1" smtClean="0"/>
              <a:t>diketahui</a:t>
            </a:r>
            <a:r>
              <a:rPr lang="en-US" sz="3200" dirty="0" smtClean="0"/>
              <a:t> AK </a:t>
            </a:r>
            <a:r>
              <a:rPr lang="en-US" sz="3200" dirty="0" err="1" smtClean="0"/>
              <a:t>nya</a:t>
            </a:r>
            <a:r>
              <a:rPr lang="en-US" sz="3200" dirty="0" smtClean="0"/>
              <a:t> (</a:t>
            </a:r>
            <a:r>
              <a:rPr lang="en-US" sz="3200" dirty="0" err="1" smtClean="0"/>
              <a:t>Misal</a:t>
            </a:r>
            <a:r>
              <a:rPr lang="en-US" sz="3200" dirty="0" smtClean="0"/>
              <a:t> </a:t>
            </a:r>
            <a:r>
              <a:rPr lang="en-US" sz="3200" dirty="0" err="1" smtClean="0"/>
              <a:t>jurnal</a:t>
            </a:r>
            <a:r>
              <a:rPr lang="en-US" sz="3200" dirty="0" smtClean="0"/>
              <a:t> </a:t>
            </a:r>
            <a:r>
              <a:rPr lang="en-US" sz="3200" dirty="0" err="1" smtClean="0"/>
              <a:t>internas</a:t>
            </a:r>
            <a:r>
              <a:rPr lang="en-US" sz="3200" dirty="0" smtClean="0"/>
              <a:t> </a:t>
            </a:r>
            <a:r>
              <a:rPr lang="en-US" sz="3200" dirty="0" err="1" smtClean="0"/>
              <a:t>scopus</a:t>
            </a:r>
            <a:r>
              <a:rPr lang="en-US" sz="3200" dirty="0" smtClean="0"/>
              <a:t> dg SJR 2021=0,12, </a:t>
            </a:r>
            <a:r>
              <a:rPr lang="en-US" sz="3200" dirty="0" err="1" smtClean="0"/>
              <a:t>berarti</a:t>
            </a:r>
            <a:r>
              <a:rPr lang="en-US" sz="3200" dirty="0" smtClean="0"/>
              <a:t> </a:t>
            </a:r>
            <a:r>
              <a:rPr lang="en-US" sz="3200" dirty="0" err="1" smtClean="0"/>
              <a:t>masuk</a:t>
            </a:r>
            <a:r>
              <a:rPr lang="en-US" sz="3200" dirty="0" smtClean="0"/>
              <a:t> </a:t>
            </a:r>
            <a:r>
              <a:rPr lang="en-US" sz="3200" dirty="0" err="1" smtClean="0"/>
              <a:t>scopus</a:t>
            </a:r>
            <a:r>
              <a:rPr lang="en-US" sz="3200" dirty="0" smtClean="0"/>
              <a:t> dg AK = 30 </a:t>
            </a:r>
            <a:r>
              <a:rPr lang="en-US" sz="3200" dirty="0" err="1" smtClean="0"/>
              <a:t>kum</a:t>
            </a:r>
            <a:r>
              <a:rPr lang="en-US" sz="3200" dirty="0" smtClean="0"/>
              <a:t>)</a:t>
            </a:r>
          </a:p>
          <a:p>
            <a:r>
              <a:rPr lang="en-US" sz="3200" dirty="0" err="1" smtClean="0"/>
              <a:t>Kedudukan</a:t>
            </a:r>
            <a:r>
              <a:rPr lang="en-US" sz="3200" dirty="0" smtClean="0"/>
              <a:t> </a:t>
            </a:r>
            <a:r>
              <a:rPr lang="en-US" sz="3200" dirty="0" err="1" smtClean="0"/>
              <a:t>penulis</a:t>
            </a:r>
            <a:r>
              <a:rPr lang="en-US" sz="3200" dirty="0" smtClean="0"/>
              <a:t> </a:t>
            </a:r>
            <a:r>
              <a:rPr lang="en-US" sz="3200" dirty="0" err="1" smtClean="0"/>
              <a:t>ke</a:t>
            </a:r>
            <a:r>
              <a:rPr lang="en-US" sz="3200" dirty="0" smtClean="0"/>
              <a:t> </a:t>
            </a:r>
            <a:r>
              <a:rPr lang="en-US" sz="3200" dirty="0" err="1" smtClean="0"/>
              <a:t>berapa</a:t>
            </a:r>
            <a:r>
              <a:rPr lang="en-US" sz="3200" dirty="0" smtClean="0"/>
              <a:t> (First </a:t>
            </a:r>
            <a:r>
              <a:rPr lang="en-US" sz="3200" dirty="0" err="1" smtClean="0"/>
              <a:t>atau</a:t>
            </a:r>
            <a:r>
              <a:rPr lang="en-US" sz="3200" dirty="0" smtClean="0"/>
              <a:t> </a:t>
            </a:r>
            <a:r>
              <a:rPr lang="en-US" sz="3200" dirty="0" err="1" smtClean="0"/>
              <a:t>sbg</a:t>
            </a:r>
            <a:r>
              <a:rPr lang="en-US" sz="3200" dirty="0" smtClean="0"/>
              <a:t> CA)</a:t>
            </a:r>
          </a:p>
          <a:p>
            <a:r>
              <a:rPr lang="en-US" sz="3200" dirty="0" err="1" smtClean="0"/>
              <a:t>Lakukan</a:t>
            </a:r>
            <a:r>
              <a:rPr lang="en-US" sz="3200" dirty="0" smtClean="0"/>
              <a:t> </a:t>
            </a:r>
            <a:r>
              <a:rPr lang="en-US" sz="3200" dirty="0" err="1" smtClean="0"/>
              <a:t>penilaian</a:t>
            </a:r>
            <a:r>
              <a:rPr lang="en-US" sz="3200" dirty="0" smtClean="0"/>
              <a:t> </a:t>
            </a:r>
            <a:r>
              <a:rPr lang="en-US" sz="3200" dirty="0" err="1" smtClean="0"/>
              <a:t>berbasis</a:t>
            </a:r>
            <a:r>
              <a:rPr lang="en-US" sz="3200" dirty="0" smtClean="0"/>
              <a:t> 3 items di </a:t>
            </a:r>
            <a:r>
              <a:rPr lang="en-US" sz="3200" dirty="0" err="1" smtClean="0"/>
              <a:t>atas</a:t>
            </a:r>
            <a:endParaRPr lang="en-US" sz="3200" dirty="0" smtClean="0"/>
          </a:p>
          <a:p>
            <a:r>
              <a:rPr lang="en-US" sz="3200" dirty="0" err="1" smtClean="0"/>
              <a:t>Jika</a:t>
            </a:r>
            <a:r>
              <a:rPr lang="en-US" sz="3200" dirty="0" smtClean="0"/>
              <a:t> </a:t>
            </a:r>
            <a:r>
              <a:rPr lang="en-US" sz="3200" dirty="0" err="1" smtClean="0"/>
              <a:t>sudah</a:t>
            </a:r>
            <a:r>
              <a:rPr lang="en-US" sz="3200" dirty="0" smtClean="0"/>
              <a:t> </a:t>
            </a:r>
            <a:r>
              <a:rPr lang="en-US" sz="3200" dirty="0" err="1" smtClean="0"/>
              <a:t>sesuai</a:t>
            </a:r>
            <a:r>
              <a:rPr lang="en-US" sz="3200" dirty="0" smtClean="0"/>
              <a:t>, </a:t>
            </a:r>
            <a:r>
              <a:rPr lang="en-US" sz="3200" dirty="0" err="1" smtClean="0"/>
              <a:t>maka</a:t>
            </a:r>
            <a:r>
              <a:rPr lang="en-US" sz="3200" dirty="0" smtClean="0"/>
              <a:t> </a:t>
            </a:r>
            <a:r>
              <a:rPr lang="en-US" sz="3200" dirty="0" err="1" smtClean="0"/>
              <a:t>nilai</a:t>
            </a:r>
            <a:r>
              <a:rPr lang="en-US" sz="3200" dirty="0"/>
              <a:t> </a:t>
            </a:r>
            <a:r>
              <a:rPr lang="en-US" sz="3200" dirty="0" smtClean="0"/>
              <a:t>AK = </a:t>
            </a:r>
            <a:r>
              <a:rPr lang="en-US" sz="3200" dirty="0" err="1" smtClean="0"/>
              <a:t>ditentukan</a:t>
            </a:r>
            <a:r>
              <a:rPr lang="en-US" sz="3200" dirty="0" smtClean="0"/>
              <a:t> status </a:t>
            </a:r>
            <a:r>
              <a:rPr lang="en-US" sz="3200" dirty="0" err="1" smtClean="0"/>
              <a:t>penulis</a:t>
            </a:r>
            <a:r>
              <a:rPr lang="en-US" sz="3200" dirty="0" smtClean="0"/>
              <a:t>, AK </a:t>
            </a:r>
            <a:r>
              <a:rPr lang="en-US" sz="3200" dirty="0" err="1" smtClean="0"/>
              <a:t>berapa</a:t>
            </a:r>
            <a:r>
              <a:rPr lang="en-US" sz="3200" dirty="0" smtClean="0"/>
              <a:t>, </a:t>
            </a:r>
            <a:r>
              <a:rPr lang="en-US" sz="3200" dirty="0" err="1" smtClean="0"/>
              <a:t>mis</a:t>
            </a:r>
            <a:r>
              <a:rPr lang="en-US" sz="3200" dirty="0" smtClean="0"/>
              <a:t>: </a:t>
            </a:r>
            <a:r>
              <a:rPr lang="en-US" sz="3200" dirty="0" err="1" smtClean="0"/>
              <a:t>Penulis</a:t>
            </a:r>
            <a:r>
              <a:rPr lang="en-US" sz="3200" dirty="0" smtClean="0"/>
              <a:t> </a:t>
            </a:r>
            <a:r>
              <a:rPr lang="en-US" sz="3200" dirty="0" err="1" smtClean="0"/>
              <a:t>pertama</a:t>
            </a:r>
            <a:r>
              <a:rPr lang="en-US" sz="3200" dirty="0" smtClean="0"/>
              <a:t> (CA) = 60% x (30-5= 25)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322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8"/>
          <p:cNvSpPr txBox="1">
            <a:spLocks noChangeArrowheads="1"/>
          </p:cNvSpPr>
          <p:nvPr/>
        </p:nvSpPr>
        <p:spPr bwMode="auto">
          <a:xfrm>
            <a:off x="1808560" y="238126"/>
            <a:ext cx="8764190" cy="5232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 sz="2800" b="1" dirty="0">
                <a:solidFill>
                  <a:srgbClr val="FFFF00"/>
                </a:solidFill>
                <a:latin typeface="Agency FB" pitchFamily="34" charset="0"/>
                <a:cs typeface="Aharoni" pitchFamily="2" charset="-79"/>
              </a:rPr>
              <a:t>Sarana Prasara Pendukung Pencapaian Jabatan Akademik Dosen</a:t>
            </a: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32" y="1387475"/>
            <a:ext cx="3562966" cy="22225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41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9" y="1387475"/>
            <a:ext cx="2725341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33" y="1387475"/>
            <a:ext cx="328347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1995491" y="3829050"/>
            <a:ext cx="2280047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>
                <a:latin typeface="Arial" charset="0"/>
                <a:cs typeface="Arial" charset="0"/>
              </a:rPr>
              <a:t>Ruang Kelas</a:t>
            </a: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5113738" y="3829050"/>
            <a:ext cx="2280047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>
                <a:latin typeface="Arial" charset="0"/>
                <a:cs typeface="Arial" charset="0"/>
              </a:rPr>
              <a:t>Laboratorium</a:t>
            </a:r>
          </a:p>
        </p:txBody>
      </p:sp>
      <p:sp>
        <p:nvSpPr>
          <p:cNvPr id="4104" name="TextBox 11"/>
          <p:cNvSpPr txBox="1">
            <a:spLocks noChangeArrowheads="1"/>
          </p:cNvSpPr>
          <p:nvPr/>
        </p:nvSpPr>
        <p:spPr bwMode="auto">
          <a:xfrm>
            <a:off x="7995050" y="3829050"/>
            <a:ext cx="2280047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>
                <a:latin typeface="Arial" charset="0"/>
                <a:cs typeface="Arial" charset="0"/>
              </a:rPr>
              <a:t>Ruang Dosen</a:t>
            </a:r>
          </a:p>
        </p:txBody>
      </p:sp>
      <p:pic>
        <p:nvPicPr>
          <p:cNvPr id="4105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8017"/>
            <a:ext cx="3493294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13"/>
          <p:cNvSpPr txBox="1">
            <a:spLocks noChangeArrowheads="1"/>
          </p:cNvSpPr>
          <p:nvPr/>
        </p:nvSpPr>
        <p:spPr bwMode="auto">
          <a:xfrm>
            <a:off x="1871666" y="6167438"/>
            <a:ext cx="2280047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>
                <a:latin typeface="Arial" charset="0"/>
                <a:cs typeface="Arial" charset="0"/>
              </a:rPr>
              <a:t>Dana Penelitian</a:t>
            </a:r>
          </a:p>
        </p:txBody>
      </p:sp>
      <p:pic>
        <p:nvPicPr>
          <p:cNvPr id="4107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73" y="4324350"/>
            <a:ext cx="127277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Box 18"/>
          <p:cNvSpPr txBox="1">
            <a:spLocks noChangeArrowheads="1"/>
          </p:cNvSpPr>
          <p:nvPr/>
        </p:nvSpPr>
        <p:spPr bwMode="auto">
          <a:xfrm>
            <a:off x="5113738" y="6167438"/>
            <a:ext cx="2280047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>
                <a:latin typeface="Arial" charset="0"/>
                <a:cs typeface="Arial" charset="0"/>
              </a:rPr>
              <a:t>Jurnal Ilmiah</a:t>
            </a:r>
          </a:p>
        </p:txBody>
      </p:sp>
      <p:pic>
        <p:nvPicPr>
          <p:cNvPr id="410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33" y="4297365"/>
            <a:ext cx="328347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TextBox 20"/>
          <p:cNvSpPr txBox="1">
            <a:spLocks noChangeArrowheads="1"/>
          </p:cNvSpPr>
          <p:nvPr/>
        </p:nvSpPr>
        <p:spPr bwMode="auto">
          <a:xfrm>
            <a:off x="7995050" y="6167438"/>
            <a:ext cx="2280047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id-ID">
                <a:latin typeface="Arial" charset="0"/>
                <a:cs typeface="Arial" charset="0"/>
              </a:rPr>
              <a:t>Seminar / Workshop</a:t>
            </a:r>
          </a:p>
        </p:txBody>
      </p:sp>
      <p:pic>
        <p:nvPicPr>
          <p:cNvPr id="4111" name="Picture 2" descr="Cara Akses Jurnal Internasional Bereputasi Gratis dari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3" y="4332288"/>
            <a:ext cx="1425179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1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102864" y="205496"/>
              <a:ext cx="1089660" cy="815975"/>
            </a:xfrm>
            <a:custGeom>
              <a:avLst/>
              <a:gdLst/>
              <a:ahLst/>
              <a:cxnLst/>
              <a:rect l="l" t="t" r="r" b="b"/>
              <a:pathLst>
                <a:path w="1089659" h="815975">
                  <a:moveTo>
                    <a:pt x="407932" y="0"/>
                  </a:moveTo>
                  <a:lnTo>
                    <a:pt x="0" y="407932"/>
                  </a:lnTo>
                  <a:lnTo>
                    <a:pt x="407932" y="815865"/>
                  </a:lnTo>
                  <a:lnTo>
                    <a:pt x="407932" y="611898"/>
                  </a:lnTo>
                  <a:lnTo>
                    <a:pt x="1089135" y="611898"/>
                  </a:lnTo>
                  <a:lnTo>
                    <a:pt x="1089135" y="203965"/>
                  </a:lnTo>
                  <a:lnTo>
                    <a:pt x="407932" y="203965"/>
                  </a:lnTo>
                  <a:lnTo>
                    <a:pt x="407932" y="0"/>
                  </a:lnTo>
                  <a:close/>
                </a:path>
              </a:pathLst>
            </a:custGeom>
            <a:solidFill>
              <a:srgbClr val="5B9BD5">
                <a:alpha val="3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56521" y="450595"/>
            <a:ext cx="585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Home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07" y="134112"/>
            <a:ext cx="1143000" cy="11430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61399" y="60443"/>
            <a:ext cx="10680591" cy="885190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Penilaian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 GB</a:t>
            </a:r>
            <a:r>
              <a:rPr sz="2800" b="1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dilakukan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 oleh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 2 </a:t>
            </a:r>
            <a:r>
              <a:rPr sz="2800" b="1" spc="-15" dirty="0">
                <a:solidFill>
                  <a:srgbClr val="FFFF00"/>
                </a:solidFill>
                <a:latin typeface="Calibri"/>
                <a:cs typeface="Calibri"/>
              </a:rPr>
              <a:t>orang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penilai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(PAKNas)</a:t>
            </a:r>
            <a:r>
              <a:rPr sz="2800" b="1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FFFF00"/>
                </a:solidFill>
                <a:latin typeface="Calibri"/>
                <a:cs typeface="Calibri"/>
              </a:rPr>
              <a:t>yang </a:t>
            </a:r>
            <a:r>
              <a:rPr sz="2800" b="1" spc="-6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ditunjuk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PT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Calibri"/>
                <a:cs typeface="Calibri"/>
              </a:rPr>
              <a:t>dan</a:t>
            </a:r>
            <a:r>
              <a:rPr sz="28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Diktiristek</a:t>
            </a:r>
            <a:r>
              <a:rPr sz="2800" b="1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FFFF00"/>
                </a:solidFill>
                <a:latin typeface="Calibri"/>
                <a:cs typeface="Calibri"/>
              </a:rPr>
              <a:t>secara</a:t>
            </a:r>
            <a:r>
              <a:rPr sz="2800" b="1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alibri"/>
                <a:cs typeface="Calibri"/>
              </a:rPr>
              <a:t>paralel</a:t>
            </a:r>
            <a:endParaRPr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112359"/>
              </p:ext>
            </p:extLst>
          </p:nvPr>
        </p:nvGraphicFramePr>
        <p:xfrm>
          <a:off x="663547" y="1006074"/>
          <a:ext cx="11110365" cy="50576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1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3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17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414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3A9D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(Penilai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3A9DB"/>
                    </a:solidFill>
                  </a:tcPr>
                </a:tc>
                <a:tc>
                  <a:txBody>
                    <a:bodyPr/>
                    <a:lstStyle/>
                    <a:p>
                      <a:pPr marL="314325" marR="296545" indent="-11430">
                        <a:lnSpc>
                          <a:spcPct val="1014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 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(Penilai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3A9DB"/>
                    </a:solidFill>
                  </a:tcPr>
                </a:tc>
                <a:tc>
                  <a:txBody>
                    <a:bodyPr/>
                    <a:lstStyle/>
                    <a:p>
                      <a:pPr marL="256540" marR="238760" indent="-10795">
                        <a:lnSpc>
                          <a:spcPct val="1014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 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(Penilai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3A9DB"/>
                    </a:solidFill>
                  </a:tcPr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Hasil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3A9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Keterangan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3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59055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58470">
                        <a:lnSpc>
                          <a:spcPct val="1014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Diktiristek memproses,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dipilih nilai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tertinggi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diteruskan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pembuatan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PAK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 marR="54229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27025">
                        <a:lnSpc>
                          <a:spcPct val="1014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Diktiristek menunjuk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penilai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ke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untuk menilai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hasil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Penilai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2,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jika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hasilnya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YA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Dikti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melanjutkan pembuatan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PAK.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52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089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175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*)</a:t>
                      </a:r>
                      <a:r>
                        <a:rPr sz="140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0805" marR="194945">
                        <a:lnSpc>
                          <a:spcPct val="101000"/>
                        </a:lnSpc>
                        <a:spcBef>
                          <a:spcPts val="245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Diktiristek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menunjuk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penilai 3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untuk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dinilai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oleh Penilai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hingga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terpenuhi</a:t>
                      </a:r>
                      <a:r>
                        <a:rPr sz="1400" spc="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jika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hasilnya</a:t>
                      </a:r>
                      <a:r>
                        <a:rPr sz="1400" spc="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TIDAK,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dikembalikan</a:t>
                      </a:r>
                      <a:r>
                        <a:rPr sz="1400" spc="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PT.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dinilai </a:t>
                      </a:r>
                      <a:r>
                        <a:rPr sz="1400" spc="-3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kemudian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oleh Dikti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di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nilai 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Penilai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3.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*)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Jika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TIDAK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karena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administrasi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maka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Penilai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sama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dengan Penilai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2.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3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5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66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0805" marR="543560">
                        <a:lnSpc>
                          <a:spcPct val="1014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Diktiristek mengembalikan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kepada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PT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untuk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diperbaiki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dan </a:t>
                      </a:r>
                      <a:r>
                        <a:rPr sz="1400" spc="-3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dimulai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kembali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penilaian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oleh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Penilai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1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dan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4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54229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27025">
                        <a:lnSpc>
                          <a:spcPct val="1014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Diktiristek menunjuk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penilai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ke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untuk menilai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hasil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Penilai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1,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jika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hasilnya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YA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Diktiristek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melanjutkan pembuatan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PAK.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8E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0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0" dirty="0">
                          <a:latin typeface="Calibri"/>
                          <a:cs typeface="Calibri"/>
                        </a:rPr>
                        <a:t>YA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089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TIDAK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0805" marR="457834">
                        <a:lnSpc>
                          <a:spcPct val="1014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Dikti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mengembalikan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kepada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PT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untuk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diperbaiki,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kemudian </a:t>
                      </a:r>
                      <a:r>
                        <a:rPr sz="1400" spc="-30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dikirim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kepada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Dikti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untuk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dinilai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oleh Penilai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ke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hingga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terpenuhi 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(YA)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9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859789" y="6168644"/>
            <a:ext cx="10471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*)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Paralel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Penilai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Penilai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2,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sesuai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dengan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table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jika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Penilai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belum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YA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ada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Penilai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3,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waktu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periode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hari.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362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-33463" y="2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-85107"/>
            <a:ext cx="12192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2728" y="1213040"/>
            <a:ext cx="9681718" cy="4411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4544" y="1264919"/>
            <a:ext cx="9578086" cy="4308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14337" y="1411223"/>
            <a:ext cx="9296400" cy="4035552"/>
          </a:xfrm>
          <a:custGeom>
            <a:avLst/>
            <a:gdLst/>
            <a:ahLst/>
            <a:cxnLst/>
            <a:rect l="l" t="t" r="r" b="b"/>
            <a:pathLst>
              <a:path w="9296400" h="4035552">
                <a:moveTo>
                  <a:pt x="0" y="4035552"/>
                </a:moveTo>
                <a:lnTo>
                  <a:pt x="9296400" y="4035552"/>
                </a:lnTo>
                <a:lnTo>
                  <a:pt x="9296400" y="0"/>
                </a:lnTo>
                <a:lnTo>
                  <a:pt x="0" y="0"/>
                </a:lnTo>
                <a:lnTo>
                  <a:pt x="0" y="4035552"/>
                </a:lnTo>
                <a:close/>
              </a:path>
            </a:pathLst>
          </a:custGeom>
          <a:ln w="6096">
            <a:solidFill>
              <a:srgbClr val="40404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35880" y="1267967"/>
            <a:ext cx="1920239" cy="731520"/>
          </a:xfrm>
          <a:custGeom>
            <a:avLst/>
            <a:gdLst/>
            <a:ahLst/>
            <a:cxnLst/>
            <a:rect l="l" t="t" r="r" b="b"/>
            <a:pathLst>
              <a:path w="1920239" h="731520">
                <a:moveTo>
                  <a:pt x="0" y="731520"/>
                </a:moveTo>
                <a:lnTo>
                  <a:pt x="1920239" y="731520"/>
                </a:lnTo>
                <a:lnTo>
                  <a:pt x="1920239" y="0"/>
                </a:lnTo>
                <a:lnTo>
                  <a:pt x="0" y="0"/>
                </a:lnTo>
                <a:lnTo>
                  <a:pt x="0" y="73152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51704" y="1267967"/>
            <a:ext cx="0" cy="640080"/>
          </a:xfrm>
          <a:custGeom>
            <a:avLst/>
            <a:gdLst/>
            <a:ahLst/>
            <a:cxnLst/>
            <a:rect l="l" t="t" r="r" b="b"/>
            <a:pathLst>
              <a:path h="640080">
                <a:moveTo>
                  <a:pt x="0" y="0"/>
                </a:moveTo>
                <a:lnTo>
                  <a:pt x="0" y="64008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43344" y="1267967"/>
            <a:ext cx="0" cy="640080"/>
          </a:xfrm>
          <a:custGeom>
            <a:avLst/>
            <a:gdLst/>
            <a:ahLst/>
            <a:cxnLst/>
            <a:rect l="l" t="t" r="r" b="b"/>
            <a:pathLst>
              <a:path h="640080">
                <a:moveTo>
                  <a:pt x="0" y="0"/>
                </a:moveTo>
                <a:lnTo>
                  <a:pt x="0" y="64008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51704" y="1914144"/>
            <a:ext cx="1691640" cy="0"/>
          </a:xfrm>
          <a:custGeom>
            <a:avLst/>
            <a:gdLst/>
            <a:ahLst/>
            <a:cxnLst/>
            <a:rect l="l" t="t" r="r" b="b"/>
            <a:pathLst>
              <a:path w="1691640">
                <a:moveTo>
                  <a:pt x="0" y="0"/>
                </a:moveTo>
                <a:lnTo>
                  <a:pt x="169164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480807" y="2675983"/>
            <a:ext cx="7370859" cy="940409"/>
          </a:xfrm>
          <a:prstGeom prst="rect">
            <a:avLst/>
          </a:prstGeom>
        </p:spPr>
        <p:txBody>
          <a:bodyPr wrap="square" lIns="0" tIns="47021" rIns="0" bIns="0" rtlCol="0">
            <a:noAutofit/>
          </a:bodyPr>
          <a:lstStyle/>
          <a:p>
            <a:pPr marL="12700">
              <a:lnSpc>
                <a:spcPts val="7405"/>
              </a:lnSpc>
            </a:pPr>
            <a:r>
              <a:rPr lang="en-US" sz="4000" b="1" spc="-83" dirty="0" smtClean="0">
                <a:solidFill>
                  <a:srgbClr val="252525"/>
                </a:solidFill>
                <a:latin typeface="Century Gothic"/>
                <a:cs typeface="Century Gothic"/>
              </a:rPr>
              <a:t>LEKTOR KEPALA DAN PROFESOR  </a:t>
            </a:r>
            <a:endParaRPr sz="40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52359" y="3375699"/>
            <a:ext cx="3782536" cy="910055"/>
          </a:xfrm>
          <a:prstGeom prst="rect">
            <a:avLst/>
          </a:prstGeom>
        </p:spPr>
        <p:txBody>
          <a:bodyPr wrap="square" lIns="0" tIns="47021" rIns="0" bIns="0" rtlCol="0">
            <a:noAutofit/>
          </a:bodyPr>
          <a:lstStyle/>
          <a:p>
            <a:pPr marL="12700">
              <a:lnSpc>
                <a:spcPts val="7405"/>
              </a:lnSpc>
            </a:pPr>
            <a:r>
              <a:rPr lang="en-US" sz="4000" b="1" spc="-85" dirty="0" smtClean="0">
                <a:solidFill>
                  <a:srgbClr val="252525"/>
                </a:solidFill>
                <a:latin typeface="Century Gothic"/>
                <a:cs typeface="Century Gothic"/>
              </a:rPr>
              <a:t>             </a:t>
            </a:r>
            <a:r>
              <a:rPr sz="4000" b="1" spc="-85" dirty="0" smtClean="0">
                <a:solidFill>
                  <a:srgbClr val="252525"/>
                </a:solidFill>
                <a:latin typeface="Century Gothic"/>
                <a:cs typeface="Century Gothic"/>
              </a:rPr>
              <a:t>DITOLAK</a:t>
            </a:r>
            <a:endParaRPr sz="40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47800" y="1267967"/>
            <a:ext cx="3688079" cy="143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5135880" y="1267967"/>
            <a:ext cx="115824" cy="143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5251704" y="1267967"/>
            <a:ext cx="1691640" cy="143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6943344" y="1267967"/>
            <a:ext cx="112775" cy="143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7056119" y="1267967"/>
            <a:ext cx="3688080" cy="143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1447800" y="1411224"/>
            <a:ext cx="3688079" cy="5882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5135880" y="1411224"/>
            <a:ext cx="115824" cy="502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5251704" y="1411224"/>
            <a:ext cx="1691640" cy="502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6943344" y="1411224"/>
            <a:ext cx="112775" cy="502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7056119" y="1411224"/>
            <a:ext cx="3688080" cy="5882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5135880" y="1914144"/>
            <a:ext cx="1920239" cy="85343"/>
          </a:xfrm>
          <a:prstGeom prst="rect">
            <a:avLst/>
          </a:prstGeom>
        </p:spPr>
        <p:txBody>
          <a:bodyPr wrap="square" lIns="0" tIns="2793" rIns="0" bIns="0" rtlCol="0">
            <a:noAutofit/>
          </a:bodyPr>
          <a:lstStyle/>
          <a:p>
            <a:pPr marL="25400">
              <a:lnSpc>
                <a:spcPts val="650"/>
              </a:lnSpc>
            </a:pPr>
            <a:endParaRPr sz="650"/>
          </a:p>
        </p:txBody>
      </p:sp>
      <p:sp>
        <p:nvSpPr>
          <p:cNvPr id="2" name="object 2"/>
          <p:cNvSpPr txBox="1"/>
          <p:nvPr/>
        </p:nvSpPr>
        <p:spPr>
          <a:xfrm>
            <a:off x="1447800" y="1999488"/>
            <a:ext cx="9296400" cy="34472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1230502">
              <a:lnSpc>
                <a:spcPct val="102172"/>
              </a:lnSpc>
              <a:spcBef>
                <a:spcPts val="1112"/>
              </a:spcBef>
            </a:pPr>
            <a:r>
              <a:rPr sz="4000" b="1" spc="-93" dirty="0" smtClean="0">
                <a:solidFill>
                  <a:srgbClr val="252525"/>
                </a:solidFill>
                <a:latin typeface="Century Gothic"/>
                <a:cs typeface="Century Gothic"/>
              </a:rPr>
              <a:t>ALASAN UTAMA</a:t>
            </a:r>
            <a:r>
              <a:rPr lang="en-US" sz="4000" b="1" spc="-93" dirty="0" smtClean="0">
                <a:solidFill>
                  <a:srgbClr val="252525"/>
                </a:solidFill>
                <a:latin typeface="Century Gothic"/>
                <a:cs typeface="Century Gothic"/>
              </a:rPr>
              <a:t> USULAN KE</a:t>
            </a:r>
            <a:endParaRPr sz="4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56062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9970" y="127634"/>
            <a:ext cx="759587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040" marR="5080" indent="-561340">
              <a:lnSpc>
                <a:spcPct val="100000"/>
              </a:lnSpc>
              <a:spcBef>
                <a:spcPts val="100"/>
              </a:spcBef>
            </a:pP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ALASAN</a:t>
            </a:r>
            <a:r>
              <a:rPr b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BELUM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DIREKOMENDASI </a:t>
            </a:r>
            <a:r>
              <a:rPr b="0" spc="-9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BUTIR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PENELITIAN</a:t>
            </a:r>
            <a:r>
              <a:rPr b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(BUTIR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C)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0438" y="1740661"/>
          <a:ext cx="11572240" cy="43941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6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ALASAN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SOLUSI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14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Artikel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syarat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khusus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belum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terpenuhi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34417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4555490" algn="l"/>
                        </a:tabLst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Pahami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kelompok kenaikan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a/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mi</a:t>
                      </a:r>
                      <a:r>
                        <a:rPr sz="2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ju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l	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tuk 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pemenuhan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artikel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starat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khusus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11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88900">
                        <a:lnSpc>
                          <a:spcPct val="100000"/>
                        </a:lnSpc>
                        <a:tabLst>
                          <a:tab pos="1061720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URL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Bukti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pendukung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Karil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tidak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dapat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diakses</a:t>
                      </a:r>
                      <a:r>
                        <a:rPr sz="24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(jurnal,</a:t>
                      </a:r>
                      <a:r>
                        <a:rPr sz="24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dokumen</a:t>
                      </a:r>
                      <a:r>
                        <a:rPr sz="24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artikel,</a:t>
                      </a:r>
                      <a:r>
                        <a:rPr sz="24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hasil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tes kemiripan) dan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masih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menempatkan- </a:t>
                      </a:r>
                      <a:r>
                        <a:rPr sz="2400" spc="-5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nya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di	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drop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box/google</a:t>
                      </a:r>
                      <a:r>
                        <a:rPr sz="2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drive.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Berikan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URL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yang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benar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fokus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pada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karil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yang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diajukan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3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Jurnal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2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artikel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langsung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laman sesuai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permintaan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Hasil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tes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kemiripan</a:t>
                      </a:r>
                      <a:r>
                        <a:rPr sz="2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di repository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insititusi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7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579119"/>
            <a:ext cx="10972800" cy="1143000"/>
          </a:xfrm>
          <a:custGeom>
            <a:avLst/>
            <a:gdLst/>
            <a:ahLst/>
            <a:cxnLst/>
            <a:rect l="l" t="t" r="r" b="b"/>
            <a:pathLst>
              <a:path w="10972800" h="1143000">
                <a:moveTo>
                  <a:pt x="10972800" y="0"/>
                </a:moveTo>
                <a:lnTo>
                  <a:pt x="0" y="0"/>
                </a:lnTo>
                <a:lnTo>
                  <a:pt x="0" y="1143000"/>
                </a:lnTo>
                <a:lnTo>
                  <a:pt x="10972800" y="1143000"/>
                </a:lnTo>
                <a:lnTo>
                  <a:pt x="10972800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9970" y="432117"/>
            <a:ext cx="759650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040" marR="5080" indent="-561340">
              <a:lnSpc>
                <a:spcPct val="100000"/>
              </a:lnSpc>
              <a:spcBef>
                <a:spcPts val="100"/>
              </a:spcBef>
            </a:pP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ALASAN</a:t>
            </a:r>
            <a:r>
              <a:rPr b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BELUM</a:t>
            </a:r>
            <a:r>
              <a:rPr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DIREKOMENDASI </a:t>
            </a:r>
            <a:r>
              <a:rPr b="0" spc="-9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BUTIR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PENELITIAN</a:t>
            </a:r>
            <a:r>
              <a:rPr b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(BUTIR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C)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0438" y="2192147"/>
          <a:ext cx="11570970" cy="3810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1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3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5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b="1" spc="-10" dirty="0">
                          <a:latin typeface="Calibri"/>
                          <a:cs typeface="Calibri"/>
                        </a:rPr>
                        <a:t>NO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3A1C6"/>
                    </a:solidFill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b="1" spc="-10" dirty="0">
                          <a:latin typeface="Calibri"/>
                          <a:cs typeface="Calibri"/>
                        </a:rPr>
                        <a:t>ALASAN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3A1C6"/>
                    </a:solidFill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b="1" spc="-15" dirty="0">
                          <a:latin typeface="Calibri"/>
                          <a:cs typeface="Calibri"/>
                        </a:rPr>
                        <a:t>SOLUSI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3A1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39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943985" algn="l"/>
                        </a:tabLst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Hasil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tes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kemiripam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diragukan	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(tes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untuk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pelanggaran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etika)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Lampirkan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hasil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tes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kemiripan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yang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benar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(jangan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ada 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rekayasa)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35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Berikan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komentar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hasil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tes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3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tabLst>
                          <a:tab pos="3748404" algn="l"/>
                        </a:tabLst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Ketidaksesuaian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bidang</a:t>
                      </a:r>
                      <a:r>
                        <a:rPr sz="2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ilmu	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penugasan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2400" spc="-20" dirty="0">
                          <a:latin typeface="Calibri"/>
                          <a:cs typeface="Calibri"/>
                        </a:rPr>
                        <a:t>jafa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Pendidikan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terakhir,</a:t>
                      </a:r>
                      <a:r>
                        <a:rPr sz="2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karya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ilmiah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Pemetaan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bidang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ilmu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secara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institusional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31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Pahami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bahwa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syarat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ke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GB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wajib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sesuai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35890">
                        <a:lnSpc>
                          <a:spcPct val="100000"/>
                        </a:lnSpc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S3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4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401788"/>
            <a:ext cx="10972800" cy="888064"/>
          </a:xfrm>
          <a:prstGeom prst="rect">
            <a:avLst/>
          </a:prstGeom>
          <a:solidFill>
            <a:srgbClr val="5F497A"/>
          </a:solidFill>
        </p:spPr>
        <p:txBody>
          <a:bodyPr vert="horz" wrap="square" lIns="0" tIns="20891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645"/>
              </a:spcBef>
            </a:pPr>
            <a:r>
              <a:rPr b="0" dirty="0">
                <a:solidFill>
                  <a:srgbClr val="FFFF00"/>
                </a:solidFill>
                <a:latin typeface="Comic Sans MS"/>
                <a:cs typeface="Comic Sans MS"/>
              </a:rPr>
              <a:t>URL</a:t>
            </a:r>
            <a:r>
              <a:rPr b="0" spc="-35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b="0" spc="-5" dirty="0">
                <a:solidFill>
                  <a:srgbClr val="FFFF00"/>
                </a:solidFill>
                <a:latin typeface="Comic Sans MS"/>
                <a:cs typeface="Comic Sans MS"/>
              </a:rPr>
              <a:t>Bukti</a:t>
            </a:r>
            <a:r>
              <a:rPr b="0" spc="-2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b="0" spc="-5" dirty="0">
                <a:solidFill>
                  <a:srgbClr val="FFFF00"/>
                </a:solidFill>
                <a:latin typeface="Comic Sans MS"/>
                <a:cs typeface="Comic Sans MS"/>
              </a:rPr>
              <a:t>Pendukung</a:t>
            </a:r>
          </a:p>
        </p:txBody>
      </p:sp>
      <p:sp>
        <p:nvSpPr>
          <p:cNvPr id="3" name="object 3"/>
          <p:cNvSpPr/>
          <p:nvPr/>
        </p:nvSpPr>
        <p:spPr>
          <a:xfrm>
            <a:off x="609600" y="1600200"/>
            <a:ext cx="10972800" cy="4526280"/>
          </a:xfrm>
          <a:custGeom>
            <a:avLst/>
            <a:gdLst/>
            <a:ahLst/>
            <a:cxnLst/>
            <a:rect l="l" t="t" r="r" b="b"/>
            <a:pathLst>
              <a:path w="10972800" h="4526280">
                <a:moveTo>
                  <a:pt x="10972800" y="0"/>
                </a:moveTo>
                <a:lnTo>
                  <a:pt x="0" y="0"/>
                </a:lnTo>
                <a:lnTo>
                  <a:pt x="0" y="4526280"/>
                </a:lnTo>
                <a:lnTo>
                  <a:pt x="10972800" y="4526280"/>
                </a:lnTo>
                <a:lnTo>
                  <a:pt x="10972800" y="0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1516697"/>
            <a:ext cx="10664825" cy="446019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528320" indent="-516255">
              <a:lnSpc>
                <a:spcPct val="100000"/>
              </a:lnSpc>
              <a:spcBef>
                <a:spcPts val="860"/>
              </a:spcBef>
              <a:buAutoNum type="arabicPeriod"/>
              <a:tabLst>
                <a:tab pos="528320" algn="l"/>
                <a:tab pos="528955" algn="l"/>
              </a:tabLst>
            </a:pPr>
            <a:r>
              <a:rPr sz="3200" spc="-5" dirty="0">
                <a:cs typeface="Comic Sans MS"/>
              </a:rPr>
              <a:t>Salah</a:t>
            </a:r>
            <a:r>
              <a:rPr sz="3200" spc="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Penempatan</a:t>
            </a:r>
            <a:r>
              <a:rPr sz="3200" spc="-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Karil</a:t>
            </a:r>
            <a:r>
              <a:rPr sz="3200" spc="-1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(Karil</a:t>
            </a:r>
            <a:r>
              <a:rPr sz="3200" spc="-2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A </a:t>
            </a:r>
            <a:r>
              <a:rPr sz="3200" spc="-5" dirty="0">
                <a:cs typeface="Comic Sans MS"/>
              </a:rPr>
              <a:t>ditaruh</a:t>
            </a:r>
            <a:r>
              <a:rPr sz="3200" spc="-1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di</a:t>
            </a:r>
            <a:r>
              <a:rPr sz="3200" spc="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Karil</a:t>
            </a:r>
            <a:r>
              <a:rPr sz="3200" spc="-2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B)</a:t>
            </a:r>
          </a:p>
          <a:p>
            <a:pPr marL="528320" indent="-516255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528955" algn="l"/>
                <a:tab pos="5565775" algn="l"/>
              </a:tabLst>
            </a:pPr>
            <a:r>
              <a:rPr sz="3200" spc="-5" dirty="0">
                <a:cs typeface="Comic Sans MS"/>
              </a:rPr>
              <a:t>Salah</a:t>
            </a:r>
            <a:r>
              <a:rPr sz="3200" spc="2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mengisi</a:t>
            </a:r>
            <a:r>
              <a:rPr sz="3200" spc="2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URL</a:t>
            </a:r>
            <a:r>
              <a:rPr sz="3200" spc="15" dirty="0">
                <a:cs typeface="Comic Sans MS"/>
              </a:rPr>
              <a:t> </a:t>
            </a:r>
            <a:r>
              <a:rPr sz="3200" spc="-5" dirty="0" err="1" smtClean="0">
                <a:cs typeface="Comic Sans MS"/>
              </a:rPr>
              <a:t>Jurnal</a:t>
            </a:r>
            <a:r>
              <a:rPr lang="en-US" sz="3200" spc="-5" dirty="0" smtClean="0">
                <a:cs typeface="Comic Sans MS"/>
              </a:rPr>
              <a:t> </a:t>
            </a:r>
            <a:r>
              <a:rPr sz="3200" dirty="0" err="1" smtClean="0">
                <a:cs typeface="Comic Sans MS"/>
              </a:rPr>
              <a:t>atau</a:t>
            </a:r>
            <a:r>
              <a:rPr sz="3200" spc="-25" dirty="0" smtClean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artikel</a:t>
            </a:r>
            <a:endParaRPr sz="3200" dirty="0">
              <a:cs typeface="Comic Sans MS"/>
            </a:endParaRPr>
          </a:p>
          <a:p>
            <a:pPr marL="528320" marR="5080" indent="-516255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528955" algn="l"/>
              </a:tabLst>
            </a:pPr>
            <a:r>
              <a:rPr sz="3200" dirty="0">
                <a:cs typeface="Comic Sans MS"/>
              </a:rPr>
              <a:t>Karil</a:t>
            </a:r>
            <a:r>
              <a:rPr sz="3200" spc="-1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sebelum</a:t>
            </a:r>
            <a:r>
              <a:rPr sz="3200" spc="-10" dirty="0">
                <a:cs typeface="Comic Sans MS"/>
              </a:rPr>
              <a:t> tahun</a:t>
            </a:r>
            <a:r>
              <a:rPr sz="3200" spc="2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2015</a:t>
            </a:r>
            <a:r>
              <a:rPr sz="3200" spc="-3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tidak</a:t>
            </a:r>
            <a:r>
              <a:rPr sz="3200" spc="15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di</a:t>
            </a:r>
            <a:r>
              <a:rPr sz="3200" spc="5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uploude</a:t>
            </a:r>
            <a:r>
              <a:rPr sz="3200" spc="-15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lengkap</a:t>
            </a:r>
            <a:r>
              <a:rPr sz="320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di </a:t>
            </a:r>
            <a:r>
              <a:rPr sz="320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repository</a:t>
            </a:r>
            <a:r>
              <a:rPr sz="3200" spc="1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PT</a:t>
            </a:r>
            <a:r>
              <a:rPr sz="3200" spc="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(hanya </a:t>
            </a:r>
            <a:r>
              <a:rPr sz="3200" spc="-5" dirty="0">
                <a:cs typeface="Comic Sans MS"/>
              </a:rPr>
              <a:t>artikel,</a:t>
            </a:r>
            <a:r>
              <a:rPr sz="320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tanpa</a:t>
            </a:r>
            <a:r>
              <a:rPr sz="3200" spc="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caver,</a:t>
            </a:r>
            <a:r>
              <a:rPr sz="3200" spc="5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daftar</a:t>
            </a:r>
            <a:r>
              <a:rPr sz="3200" spc="20" dirty="0">
                <a:cs typeface="Comic Sans MS"/>
              </a:rPr>
              <a:t> </a:t>
            </a:r>
            <a:r>
              <a:rPr sz="3200" spc="-10" dirty="0">
                <a:cs typeface="Comic Sans MS"/>
              </a:rPr>
              <a:t>isi..)</a:t>
            </a:r>
            <a:endParaRPr sz="3200" dirty="0">
              <a:cs typeface="Comic Sans MS"/>
            </a:endParaRPr>
          </a:p>
          <a:p>
            <a:pPr marL="528320" marR="183515" indent="-516255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528955" algn="l"/>
                <a:tab pos="1720850" algn="l"/>
              </a:tabLst>
            </a:pPr>
            <a:r>
              <a:rPr sz="3200" dirty="0">
                <a:cs typeface="Comic Sans MS"/>
              </a:rPr>
              <a:t>Karil</a:t>
            </a:r>
            <a:r>
              <a:rPr sz="3200" spc="-15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tidak</a:t>
            </a:r>
            <a:r>
              <a:rPr sz="3200" spc="1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bisa</a:t>
            </a:r>
            <a:r>
              <a:rPr sz="3200" spc="1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di</a:t>
            </a:r>
            <a:r>
              <a:rPr sz="3200" spc="5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acces/dibuka</a:t>
            </a:r>
            <a:r>
              <a:rPr sz="3200" spc="1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dan</a:t>
            </a:r>
            <a:r>
              <a:rPr sz="3200" spc="5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tidak disertakan </a:t>
            </a:r>
            <a:r>
              <a:rPr sz="3200" spc="-944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user	</a:t>
            </a:r>
            <a:r>
              <a:rPr sz="3200" dirty="0">
                <a:cs typeface="Comic Sans MS"/>
              </a:rPr>
              <a:t>name</a:t>
            </a:r>
            <a:r>
              <a:rPr sz="3200" spc="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atau</a:t>
            </a:r>
            <a:r>
              <a:rPr sz="3200" spc="-5" dirty="0">
                <a:cs typeface="Comic Sans MS"/>
              </a:rPr>
              <a:t> pasword</a:t>
            </a:r>
            <a:r>
              <a:rPr sz="3200" spc="1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artikel</a:t>
            </a:r>
          </a:p>
          <a:p>
            <a:pPr marL="911860" marR="522605" indent="-287020">
              <a:lnSpc>
                <a:spcPct val="100000"/>
              </a:lnSpc>
              <a:spcBef>
                <a:spcPts val="760"/>
              </a:spcBef>
              <a:tabLst>
                <a:tab pos="6775450" algn="l"/>
              </a:tabLst>
            </a:pPr>
            <a:r>
              <a:rPr sz="3200" spc="-5" dirty="0">
                <a:cs typeface="Comic Sans MS"/>
              </a:rPr>
              <a:t>(Sertakan</a:t>
            </a:r>
            <a:r>
              <a:rPr sz="3200" spc="10" dirty="0">
                <a:cs typeface="Comic Sans MS"/>
              </a:rPr>
              <a:t> </a:t>
            </a:r>
            <a:r>
              <a:rPr sz="3200" dirty="0" err="1">
                <a:cs typeface="Comic Sans MS"/>
              </a:rPr>
              <a:t>sertifikat</a:t>
            </a:r>
            <a:r>
              <a:rPr sz="3200" spc="10" dirty="0">
                <a:cs typeface="Comic Sans MS"/>
              </a:rPr>
              <a:t> </a:t>
            </a:r>
            <a:r>
              <a:rPr sz="3200" dirty="0" err="1" smtClean="0">
                <a:cs typeface="Comic Sans MS"/>
              </a:rPr>
              <a:t>akreditasi</a:t>
            </a:r>
            <a:r>
              <a:rPr lang="en-US" sz="3200" dirty="0" smtClean="0">
                <a:cs typeface="Comic Sans MS"/>
              </a:rPr>
              <a:t> </a:t>
            </a:r>
            <a:r>
              <a:rPr sz="3200" spc="-5" dirty="0" err="1" smtClean="0">
                <a:cs typeface="Comic Sans MS"/>
              </a:rPr>
              <a:t>Jurnal</a:t>
            </a:r>
            <a:r>
              <a:rPr sz="3200" spc="-25" dirty="0" smtClean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dan</a:t>
            </a:r>
            <a:r>
              <a:rPr sz="3200" spc="-50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proses </a:t>
            </a:r>
            <a:r>
              <a:rPr sz="3200" spc="-944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submit,</a:t>
            </a:r>
            <a:r>
              <a:rPr sz="3200" spc="20" dirty="0">
                <a:cs typeface="Comic Sans MS"/>
              </a:rPr>
              <a:t> </a:t>
            </a:r>
            <a:r>
              <a:rPr sz="3200" spc="-5" dirty="0">
                <a:cs typeface="Comic Sans MS"/>
              </a:rPr>
              <a:t>review,</a:t>
            </a:r>
            <a:r>
              <a:rPr sz="3200" dirty="0">
                <a:cs typeface="Comic Sans MS"/>
              </a:rPr>
              <a:t> accpeted/</a:t>
            </a:r>
            <a:r>
              <a:rPr sz="3200" spc="-5" dirty="0">
                <a:cs typeface="Comic Sans MS"/>
              </a:rPr>
              <a:t> </a:t>
            </a:r>
            <a:r>
              <a:rPr sz="3200" dirty="0">
                <a:cs typeface="Comic Sans MS"/>
              </a:rPr>
              <a:t>CA)</a:t>
            </a:r>
          </a:p>
        </p:txBody>
      </p:sp>
    </p:spTree>
    <p:extLst>
      <p:ext uri="{BB962C8B-B14F-4D97-AF65-F5344CB8AC3E}">
        <p14:creationId xmlns:p14="http://schemas.microsoft.com/office/powerpoint/2010/main" val="6598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01600"/>
            <a:ext cx="11739880" cy="670560"/>
          </a:xfrm>
          <a:custGeom>
            <a:avLst/>
            <a:gdLst/>
            <a:ahLst/>
            <a:cxnLst/>
            <a:rect l="l" t="t" r="r" b="b"/>
            <a:pathLst>
              <a:path w="11739880" h="670560">
                <a:moveTo>
                  <a:pt x="11739880" y="0"/>
                </a:moveTo>
                <a:lnTo>
                  <a:pt x="0" y="0"/>
                </a:lnTo>
                <a:lnTo>
                  <a:pt x="0" y="670560"/>
                </a:lnTo>
                <a:lnTo>
                  <a:pt x="11739880" y="670560"/>
                </a:lnTo>
                <a:lnTo>
                  <a:pt x="11739880" y="0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2372" y="127253"/>
            <a:ext cx="9690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00"/>
                </a:solidFill>
              </a:rPr>
              <a:t>TIDAK</a:t>
            </a:r>
            <a:r>
              <a:rPr sz="3600" spc="-20" dirty="0">
                <a:solidFill>
                  <a:srgbClr val="FFFF00"/>
                </a:solidFill>
              </a:rPr>
              <a:t> </a:t>
            </a:r>
            <a:r>
              <a:rPr sz="3600" spc="-5" dirty="0">
                <a:solidFill>
                  <a:srgbClr val="FFFF00"/>
                </a:solidFill>
              </a:rPr>
              <a:t>TERPENUHINYA SYARAT </a:t>
            </a:r>
            <a:r>
              <a:rPr sz="3600" dirty="0">
                <a:solidFill>
                  <a:srgbClr val="FFFF00"/>
                </a:solidFill>
              </a:rPr>
              <a:t>KHUSUS</a:t>
            </a:r>
          </a:p>
        </p:txBody>
      </p:sp>
      <p:sp>
        <p:nvSpPr>
          <p:cNvPr id="4" name="object 4"/>
          <p:cNvSpPr/>
          <p:nvPr/>
        </p:nvSpPr>
        <p:spPr>
          <a:xfrm>
            <a:off x="177800" y="866139"/>
            <a:ext cx="11739880" cy="5991860"/>
          </a:xfrm>
          <a:custGeom>
            <a:avLst/>
            <a:gdLst/>
            <a:ahLst/>
            <a:cxnLst/>
            <a:rect l="l" t="t" r="r" b="b"/>
            <a:pathLst>
              <a:path w="11739880" h="5991859">
                <a:moveTo>
                  <a:pt x="11739880" y="0"/>
                </a:moveTo>
                <a:lnTo>
                  <a:pt x="0" y="0"/>
                </a:lnTo>
                <a:lnTo>
                  <a:pt x="0" y="5991860"/>
                </a:lnTo>
                <a:lnTo>
                  <a:pt x="11739880" y="5991860"/>
                </a:lnTo>
                <a:lnTo>
                  <a:pt x="11739880" y="0"/>
                </a:lnTo>
                <a:close/>
              </a:path>
            </a:pathLst>
          </a:custGeom>
          <a:solidFill>
            <a:srgbClr val="E6D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6857" y="827162"/>
            <a:ext cx="11263630" cy="589584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528320" indent="-516255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528320" algn="l"/>
                <a:tab pos="528955" algn="l"/>
                <a:tab pos="4585335" algn="l"/>
              </a:tabLst>
            </a:pPr>
            <a:r>
              <a:rPr sz="2000" b="1" spc="-5" dirty="0">
                <a:latin typeface="Comic Sans MS"/>
                <a:cs typeface="Comic Sans MS"/>
              </a:rPr>
              <a:t>Usulan </a:t>
            </a:r>
            <a:r>
              <a:rPr sz="2000" b="1" dirty="0">
                <a:latin typeface="Comic Sans MS"/>
                <a:cs typeface="Comic Sans MS"/>
              </a:rPr>
              <a:t>Pertama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AA </a:t>
            </a:r>
            <a:r>
              <a:rPr sz="2000" b="1" dirty="0">
                <a:latin typeface="Comic Sans MS"/>
                <a:cs typeface="Comic Sans MS"/>
              </a:rPr>
              <a:t>–</a:t>
            </a:r>
            <a:r>
              <a:rPr sz="2000" b="1" spc="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Lektor	:</a:t>
            </a:r>
            <a:endParaRPr sz="2000" dirty="0">
              <a:latin typeface="Comic Sans MS"/>
              <a:cs typeface="Comic Sans MS"/>
            </a:endParaRPr>
          </a:p>
          <a:p>
            <a:pPr marL="739140" lvl="1" indent="-269875">
              <a:lnSpc>
                <a:spcPct val="100000"/>
              </a:lnSpc>
              <a:spcBef>
                <a:spcPts val="480"/>
              </a:spcBef>
              <a:buAutoNum type="alphaLcPeriod"/>
              <a:tabLst>
                <a:tab pos="739775" algn="l"/>
              </a:tabLst>
            </a:pP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Penulis</a:t>
            </a:r>
            <a:r>
              <a:rPr sz="2000" spc="5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pertama </a:t>
            </a:r>
            <a:r>
              <a:rPr sz="2000" dirty="0">
                <a:solidFill>
                  <a:srgbClr val="006600"/>
                </a:solidFill>
                <a:latin typeface="Comic Sans MS"/>
                <a:cs typeface="Comic Sans MS"/>
              </a:rPr>
              <a:t>Prosiding</a:t>
            </a:r>
            <a:endParaRPr sz="2000" dirty="0">
              <a:latin typeface="Comic Sans MS"/>
              <a:cs typeface="Comic Sans MS"/>
            </a:endParaRPr>
          </a:p>
          <a:p>
            <a:pPr marL="759460" lvl="1" indent="-290195">
              <a:lnSpc>
                <a:spcPct val="100000"/>
              </a:lnSpc>
              <a:spcBef>
                <a:spcPts val="464"/>
              </a:spcBef>
              <a:buAutoNum type="alphaLcPeriod"/>
              <a:tabLst>
                <a:tab pos="760095" algn="l"/>
              </a:tabLst>
            </a:pP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Similarity</a:t>
            </a:r>
            <a:r>
              <a:rPr sz="2000" spc="10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Plagiarsm</a:t>
            </a:r>
            <a:r>
              <a:rPr sz="2000" spc="20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006600"/>
                </a:solidFill>
                <a:latin typeface="Comic Sans MS"/>
                <a:cs typeface="Comic Sans MS"/>
              </a:rPr>
              <a:t>Cheker</a:t>
            </a:r>
            <a:r>
              <a:rPr sz="2000" spc="-10" dirty="0">
                <a:solidFill>
                  <a:srgbClr val="006600"/>
                </a:solidFill>
                <a:latin typeface="Comic Sans MS"/>
                <a:cs typeface="Comic Sans MS"/>
              </a:rPr>
              <a:t> (</a:t>
            </a:r>
            <a:r>
              <a:rPr sz="2000" spc="-10" dirty="0">
                <a:solidFill>
                  <a:srgbClr val="006600"/>
                </a:solidFill>
                <a:latin typeface="Calibri"/>
                <a:cs typeface="Calibri"/>
              </a:rPr>
              <a:t>Turnitin,</a:t>
            </a:r>
            <a:r>
              <a:rPr sz="2000" spc="-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Calibri"/>
                <a:cs typeface="Calibri"/>
              </a:rPr>
              <a:t>Ithenticate,</a:t>
            </a:r>
            <a:r>
              <a:rPr sz="2000" spc="-3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000" strike="dblStrike" spc="-5" dirty="0">
                <a:solidFill>
                  <a:srgbClr val="006600"/>
                </a:solidFill>
                <a:latin typeface="Calibri"/>
                <a:cs typeface="Calibri"/>
              </a:rPr>
              <a:t>Plagiarisma.ne</a:t>
            </a:r>
            <a:r>
              <a:rPr sz="2000" strike="noStrike" spc="-5" dirty="0">
                <a:solidFill>
                  <a:srgbClr val="006600"/>
                </a:solidFill>
                <a:latin typeface="Calibri"/>
                <a:cs typeface="Calibri"/>
              </a:rPr>
              <a:t>t</a:t>
            </a:r>
            <a:r>
              <a:rPr sz="2000" strike="noStrike" spc="-5" dirty="0">
                <a:solidFill>
                  <a:srgbClr val="006600"/>
                </a:solidFill>
                <a:latin typeface="Comic Sans MS"/>
                <a:cs typeface="Comic Sans MS"/>
              </a:rPr>
              <a:t>)</a:t>
            </a:r>
            <a:endParaRPr sz="2000" dirty="0">
              <a:latin typeface="Comic Sans MS"/>
              <a:cs typeface="Comic Sans MS"/>
            </a:endParaRPr>
          </a:p>
          <a:p>
            <a:pPr marL="528320" indent="-516255">
              <a:lnSpc>
                <a:spcPct val="100000"/>
              </a:lnSpc>
              <a:spcBef>
                <a:spcPts val="500"/>
              </a:spcBef>
              <a:buAutoNum type="arabicPeriod"/>
              <a:tabLst>
                <a:tab pos="528320" algn="l"/>
                <a:tab pos="528955" algn="l"/>
              </a:tabLst>
            </a:pPr>
            <a:r>
              <a:rPr sz="2000" b="1" spc="-5" dirty="0">
                <a:latin typeface="Comic Sans MS"/>
                <a:cs typeface="Comic Sans MS"/>
              </a:rPr>
              <a:t>Usulan</a:t>
            </a:r>
            <a:r>
              <a:rPr sz="2000" b="1" spc="-55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LK</a:t>
            </a:r>
            <a:endParaRPr sz="2000" dirty="0">
              <a:latin typeface="Comic Sans MS"/>
              <a:cs typeface="Comic Sans MS"/>
            </a:endParaRPr>
          </a:p>
          <a:p>
            <a:pPr marL="815975" lvl="1" indent="-270510">
              <a:lnSpc>
                <a:spcPct val="100000"/>
              </a:lnSpc>
              <a:spcBef>
                <a:spcPts val="475"/>
              </a:spcBef>
              <a:buAutoNum type="alphaLcPeriod"/>
              <a:tabLst>
                <a:tab pos="816610" algn="l"/>
                <a:tab pos="1529080" algn="l"/>
                <a:tab pos="4887595" algn="l"/>
              </a:tabLst>
            </a:pPr>
            <a:r>
              <a:rPr sz="2000" spc="-10" dirty="0">
                <a:latin typeface="Comic Sans MS"/>
                <a:cs typeface="Comic Sans MS"/>
              </a:rPr>
              <a:t>S2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:	</a:t>
            </a: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Hanya</a:t>
            </a:r>
            <a:r>
              <a:rPr sz="2000" spc="35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006600"/>
                </a:solidFill>
                <a:latin typeface="Comic Sans MS"/>
                <a:cs typeface="Comic Sans MS"/>
              </a:rPr>
              <a:t>Jurnal</a:t>
            </a:r>
            <a:r>
              <a:rPr sz="2000" spc="-15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Internasional	</a:t>
            </a:r>
            <a:r>
              <a:rPr sz="2000" spc="-10" dirty="0">
                <a:solidFill>
                  <a:srgbClr val="006600"/>
                </a:solidFill>
                <a:latin typeface="Comic Sans MS"/>
                <a:cs typeface="Comic Sans MS"/>
              </a:rPr>
              <a:t>nilai</a:t>
            </a:r>
            <a:r>
              <a:rPr sz="2000" spc="30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Maksimal</a:t>
            </a:r>
            <a:r>
              <a:rPr sz="2000" spc="-20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Comic Sans MS"/>
                <a:cs typeface="Comic Sans MS"/>
              </a:rPr>
              <a:t>20</a:t>
            </a:r>
            <a:endParaRPr sz="2000" dirty="0">
              <a:latin typeface="Comic Sans MS"/>
              <a:cs typeface="Comic Sans MS"/>
            </a:endParaRPr>
          </a:p>
          <a:p>
            <a:pPr marL="15367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Comic Sans MS"/>
                <a:cs typeface="Comic Sans MS"/>
              </a:rPr>
              <a:t>(syarat</a:t>
            </a:r>
            <a:r>
              <a:rPr sz="2000" spc="-4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JIB/JIT</a:t>
            </a:r>
            <a:r>
              <a:rPr sz="2000" spc="-5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Data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Bereputasi)</a:t>
            </a:r>
          </a:p>
          <a:p>
            <a:pPr marL="835025" lvl="1" indent="-289560">
              <a:lnSpc>
                <a:spcPct val="100000"/>
              </a:lnSpc>
              <a:spcBef>
                <a:spcPts val="480"/>
              </a:spcBef>
              <a:buAutoNum type="alphaLcPeriod" startAt="2"/>
              <a:tabLst>
                <a:tab pos="835660" algn="l"/>
                <a:tab pos="1320165" algn="l"/>
                <a:tab pos="1625600" algn="l"/>
              </a:tabLst>
            </a:pPr>
            <a:r>
              <a:rPr sz="2000" spc="-5" dirty="0">
                <a:latin typeface="Comic Sans MS"/>
                <a:cs typeface="Comic Sans MS"/>
              </a:rPr>
              <a:t>S3	</a:t>
            </a:r>
            <a:r>
              <a:rPr sz="2000" dirty="0">
                <a:latin typeface="Comic Sans MS"/>
                <a:cs typeface="Comic Sans MS"/>
              </a:rPr>
              <a:t>:	</a:t>
            </a:r>
            <a:r>
              <a:rPr sz="2000" dirty="0">
                <a:solidFill>
                  <a:srgbClr val="006600"/>
                </a:solidFill>
                <a:latin typeface="Comic Sans MS"/>
                <a:cs typeface="Comic Sans MS"/>
              </a:rPr>
              <a:t>Jurnal</a:t>
            </a:r>
            <a:r>
              <a:rPr sz="2000" spc="-10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006600"/>
                </a:solidFill>
                <a:latin typeface="Comic Sans MS"/>
                <a:cs typeface="Comic Sans MS"/>
              </a:rPr>
              <a:t>Nasional</a:t>
            </a:r>
            <a:r>
              <a:rPr sz="2000" spc="-10" dirty="0">
                <a:solidFill>
                  <a:srgbClr val="006600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(Syarat</a:t>
            </a:r>
            <a:r>
              <a:rPr sz="2000" spc="-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Terakreditasi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peringkat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Sinta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1 </a:t>
            </a:r>
            <a:r>
              <a:rPr sz="2000" spc="-5" dirty="0">
                <a:latin typeface="Comic Sans MS"/>
                <a:cs typeface="Comic Sans MS"/>
              </a:rPr>
              <a:t>dan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2)</a:t>
            </a:r>
            <a:endParaRPr sz="2000" dirty="0">
              <a:latin typeface="Comic Sans MS"/>
              <a:cs typeface="Comic Sans MS"/>
            </a:endParaRPr>
          </a:p>
          <a:p>
            <a:pPr marL="607060" indent="-594995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607060" algn="l"/>
                <a:tab pos="607695" algn="l"/>
              </a:tabLst>
            </a:pPr>
            <a:r>
              <a:rPr sz="2000" b="1" spc="-5" dirty="0">
                <a:latin typeface="Comic Sans MS"/>
                <a:cs typeface="Comic Sans MS"/>
              </a:rPr>
              <a:t>Profesor</a:t>
            </a:r>
            <a:endParaRPr sz="2000" dirty="0">
              <a:latin typeface="Comic Sans MS"/>
              <a:cs typeface="Comic Sans MS"/>
            </a:endParaRPr>
          </a:p>
          <a:p>
            <a:pPr marL="815340" lvl="1" indent="-269875">
              <a:lnSpc>
                <a:spcPct val="100000"/>
              </a:lnSpc>
              <a:spcBef>
                <a:spcPts val="475"/>
              </a:spcBef>
              <a:buAutoNum type="alphaLcPeriod"/>
              <a:tabLst>
                <a:tab pos="815975" algn="l"/>
                <a:tab pos="1724660" algn="l"/>
              </a:tabLst>
            </a:pPr>
            <a:r>
              <a:rPr sz="2000" dirty="0">
                <a:latin typeface="Comic Sans MS"/>
                <a:cs typeface="Comic Sans MS"/>
              </a:rPr>
              <a:t>Jurnal	</a:t>
            </a:r>
            <a:r>
              <a:rPr sz="2000" spc="-5" dirty="0">
                <a:latin typeface="Comic Sans MS"/>
                <a:cs typeface="Comic Sans MS"/>
              </a:rPr>
              <a:t>discontinued,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cancel,</a:t>
            </a:r>
            <a:r>
              <a:rPr sz="2000" spc="4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Predatory,</a:t>
            </a:r>
            <a:r>
              <a:rPr sz="2000" spc="-7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Hijacker,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Diragukan)</a:t>
            </a:r>
            <a:endParaRPr sz="2000" dirty="0">
              <a:latin typeface="Comic Sans MS"/>
              <a:cs typeface="Comic Sans MS"/>
            </a:endParaRPr>
          </a:p>
          <a:p>
            <a:pPr marL="835660" lvl="1" indent="-290195">
              <a:lnSpc>
                <a:spcPct val="100000"/>
              </a:lnSpc>
              <a:spcBef>
                <a:spcPts val="484"/>
              </a:spcBef>
              <a:buAutoNum type="alphaLcPeriod"/>
              <a:tabLst>
                <a:tab pos="836294" algn="l"/>
                <a:tab pos="5266690" algn="l"/>
              </a:tabLst>
            </a:pPr>
            <a:r>
              <a:rPr sz="2000" dirty="0">
                <a:latin typeface="Comic Sans MS"/>
                <a:cs typeface="Comic Sans MS"/>
              </a:rPr>
              <a:t>Jurnal Bereputasi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10" dirty="0">
                <a:latin typeface="Comic Sans MS"/>
                <a:cs typeface="Comic Sans MS"/>
              </a:rPr>
              <a:t>tetapi</a:t>
            </a:r>
            <a:r>
              <a:rPr sz="2000" spc="3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bagian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dari	Desertasi</a:t>
            </a:r>
            <a:r>
              <a:rPr sz="2000" spc="-4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(bisa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dinilai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&gt;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50%).</a:t>
            </a:r>
            <a:endParaRPr sz="2000" dirty="0">
              <a:latin typeface="Comic Sans MS"/>
              <a:cs typeface="Comic Sans MS"/>
            </a:endParaRPr>
          </a:p>
          <a:p>
            <a:pPr marL="815340" lvl="1" indent="-269875">
              <a:lnSpc>
                <a:spcPct val="100000"/>
              </a:lnSpc>
              <a:spcBef>
                <a:spcPts val="480"/>
              </a:spcBef>
              <a:buAutoNum type="alphaLcPeriod"/>
              <a:tabLst>
                <a:tab pos="815975" algn="l"/>
              </a:tabLst>
            </a:pPr>
            <a:r>
              <a:rPr sz="2000" dirty="0">
                <a:latin typeface="Comic Sans MS"/>
                <a:cs typeface="Comic Sans MS"/>
              </a:rPr>
              <a:t>Jurnal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Bereputasi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10" dirty="0">
                <a:latin typeface="Comic Sans MS"/>
                <a:cs typeface="Comic Sans MS"/>
              </a:rPr>
              <a:t>tetapi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artikel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tidak</a:t>
            </a:r>
            <a:r>
              <a:rPr sz="2000" dirty="0">
                <a:latin typeface="Comic Sans MS"/>
                <a:cs typeface="Comic Sans MS"/>
              </a:rPr>
              <a:t> sesuai </a:t>
            </a:r>
            <a:r>
              <a:rPr sz="2000" spc="-5" dirty="0">
                <a:latin typeface="Comic Sans MS"/>
                <a:cs typeface="Comic Sans MS"/>
              </a:rPr>
              <a:t>scope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jurnal</a:t>
            </a:r>
            <a:endParaRPr sz="2000" dirty="0">
              <a:latin typeface="Comic Sans MS"/>
              <a:cs typeface="Comic Sans MS"/>
            </a:endParaRPr>
          </a:p>
          <a:p>
            <a:pPr marL="835660" lvl="1" indent="-290195">
              <a:lnSpc>
                <a:spcPct val="100000"/>
              </a:lnSpc>
              <a:spcBef>
                <a:spcPts val="480"/>
              </a:spcBef>
              <a:buAutoNum type="alphaLcPeriod"/>
              <a:tabLst>
                <a:tab pos="836294" algn="l"/>
              </a:tabLst>
            </a:pPr>
            <a:r>
              <a:rPr sz="2000" dirty="0">
                <a:latin typeface="Comic Sans MS"/>
                <a:cs typeface="Comic Sans MS"/>
              </a:rPr>
              <a:t>Jurnal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Terindeks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Scimago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10" dirty="0" err="1" smtClean="0">
                <a:latin typeface="Comic Sans MS"/>
                <a:cs typeface="Comic Sans MS"/>
              </a:rPr>
              <a:t>ttp</a:t>
            </a:r>
            <a:r>
              <a:rPr sz="2000" spc="30" dirty="0" smtClean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terbit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 err="1" smtClean="0">
                <a:latin typeface="Comic Sans MS"/>
                <a:cs typeface="Comic Sans MS"/>
              </a:rPr>
              <a:t>t</a:t>
            </a:r>
            <a:r>
              <a:rPr lang="en-US" sz="2000" spc="-5" dirty="0" err="1" smtClean="0">
                <a:latin typeface="Comic Sans MS"/>
                <a:cs typeface="Comic Sans MS"/>
              </a:rPr>
              <a:t>d</a:t>
            </a:r>
            <a:r>
              <a:rPr sz="2000" spc="-5" dirty="0" err="1" smtClean="0">
                <a:latin typeface="Comic Sans MS"/>
                <a:cs typeface="Comic Sans MS"/>
              </a:rPr>
              <a:t>k</a:t>
            </a:r>
            <a:r>
              <a:rPr sz="2000" spc="-15" dirty="0" smtClean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teratur/artikelnya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ratusan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10" dirty="0">
                <a:latin typeface="Comic Sans MS"/>
                <a:cs typeface="Comic Sans MS"/>
              </a:rPr>
              <a:t>tiap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Vol.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dan</a:t>
            </a:r>
            <a:endParaRPr sz="2000" dirty="0">
              <a:latin typeface="Comic Sans MS"/>
              <a:cs typeface="Comic Sans MS"/>
            </a:endParaRPr>
          </a:p>
          <a:p>
            <a:pPr marL="100584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Comic Sans MS"/>
                <a:cs typeface="Comic Sans MS"/>
              </a:rPr>
              <a:t>No.</a:t>
            </a:r>
          </a:p>
          <a:p>
            <a:pPr marL="825500" lvl="1" indent="-280035">
              <a:lnSpc>
                <a:spcPct val="100000"/>
              </a:lnSpc>
              <a:spcBef>
                <a:spcPts val="480"/>
              </a:spcBef>
              <a:buAutoNum type="alphaLcPeriod" startAt="5"/>
              <a:tabLst>
                <a:tab pos="826135" algn="l"/>
                <a:tab pos="2776855" algn="l"/>
              </a:tabLst>
            </a:pPr>
            <a:r>
              <a:rPr sz="2000" spc="-5" dirty="0">
                <a:latin typeface="Comic Sans MS"/>
                <a:cs typeface="Comic Sans MS"/>
              </a:rPr>
              <a:t>Lonjat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Jabatan	</a:t>
            </a:r>
            <a:r>
              <a:rPr sz="2000" dirty="0">
                <a:latin typeface="Comic Sans MS"/>
                <a:cs typeface="Comic Sans MS"/>
              </a:rPr>
              <a:t>4</a:t>
            </a:r>
            <a:r>
              <a:rPr sz="2000" spc="-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JIB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syarat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SJR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tidak</a:t>
            </a:r>
            <a:r>
              <a:rPr sz="2000" spc="-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terpenuhi </a:t>
            </a:r>
            <a:r>
              <a:rPr sz="2000" spc="-5" dirty="0">
                <a:latin typeface="Comic Sans MS"/>
                <a:cs typeface="Comic Sans MS"/>
              </a:rPr>
              <a:t>atau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jumlah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angka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kredit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kurang</a:t>
            </a:r>
            <a:endParaRPr sz="2000" dirty="0">
              <a:latin typeface="Comic Sans MS"/>
              <a:cs typeface="Comic Sans MS"/>
            </a:endParaRPr>
          </a:p>
          <a:p>
            <a:pPr marL="815340" lvl="1" indent="-269875">
              <a:lnSpc>
                <a:spcPct val="100000"/>
              </a:lnSpc>
              <a:spcBef>
                <a:spcPts val="480"/>
              </a:spcBef>
              <a:buAutoNum type="alphaLcPeriod" startAt="5"/>
              <a:tabLst>
                <a:tab pos="815975" algn="l"/>
              </a:tabLst>
            </a:pPr>
            <a:r>
              <a:rPr sz="2000" dirty="0">
                <a:latin typeface="Comic Sans MS"/>
                <a:cs typeface="Comic Sans MS"/>
              </a:rPr>
              <a:t>Syarat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Corespondent </a:t>
            </a:r>
            <a:r>
              <a:rPr sz="2000" spc="-5" dirty="0">
                <a:latin typeface="Comic Sans MS"/>
                <a:cs typeface="Comic Sans MS"/>
              </a:rPr>
              <a:t>Author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(CA)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tidak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substanstif</a:t>
            </a:r>
            <a:endParaRPr sz="2000" dirty="0">
              <a:latin typeface="Comic Sans MS"/>
              <a:cs typeface="Comic Sans MS"/>
            </a:endParaRPr>
          </a:p>
          <a:p>
            <a:pPr marL="896619" lvl="1" indent="-27495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lphaLcPeriod" startAt="5"/>
              <a:tabLst>
                <a:tab pos="897255" algn="l"/>
              </a:tabLst>
            </a:pPr>
            <a:r>
              <a:rPr sz="2000" spc="-5" dirty="0">
                <a:solidFill>
                  <a:srgbClr val="1F2023"/>
                </a:solidFill>
                <a:latin typeface="Comic Sans MS"/>
                <a:cs typeface="Comic Sans MS"/>
              </a:rPr>
              <a:t>ethical</a:t>
            </a:r>
            <a:r>
              <a:rPr sz="2000" spc="-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1F2023"/>
                </a:solidFill>
                <a:latin typeface="Comic Sans MS"/>
                <a:cs typeface="Comic Sans MS"/>
              </a:rPr>
              <a:t>clearance</a:t>
            </a:r>
            <a:r>
              <a:rPr sz="2000" spc="15" dirty="0">
                <a:solidFill>
                  <a:srgbClr val="1F2023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1F2023"/>
                </a:solidFill>
                <a:latin typeface="Comic Sans MS"/>
                <a:cs typeface="Comic Sans MS"/>
              </a:rPr>
              <a:t>penelitian.</a:t>
            </a:r>
            <a:endParaRPr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49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8542" y="1592262"/>
            <a:ext cx="10412730" cy="441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 algn="just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Harus</a:t>
            </a:r>
            <a:r>
              <a:rPr sz="2400" spc="5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menggunakan</a:t>
            </a:r>
            <a:r>
              <a:rPr sz="2400" spc="570" dirty="0">
                <a:latin typeface="Times New Roman"/>
                <a:cs typeface="Times New Roman"/>
              </a:rPr>
              <a:t> </a:t>
            </a:r>
            <a:r>
              <a:rPr sz="2400" i="1" spc="-15" dirty="0">
                <a:latin typeface="Times New Roman"/>
                <a:cs typeface="Times New Roman"/>
              </a:rPr>
              <a:t>software</a:t>
            </a:r>
            <a:r>
              <a:rPr sz="2400" i="1" spc="5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cek</a:t>
            </a:r>
            <a:r>
              <a:rPr sz="2400" spc="5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plagiasi</a:t>
            </a:r>
            <a:r>
              <a:rPr sz="2400" spc="5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yang</a:t>
            </a:r>
            <a:r>
              <a:rPr sz="2400" spc="5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dapat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dipertanggungjawabkan</a:t>
            </a:r>
            <a:endParaRPr sz="2400">
              <a:latin typeface="Times New Roman"/>
              <a:cs typeface="Times New Roman"/>
            </a:endParaRPr>
          </a:p>
          <a:p>
            <a:pPr marL="354965" algn="just">
              <a:lnSpc>
                <a:spcPct val="100000"/>
              </a:lnSpc>
              <a:spcBef>
                <a:spcPts val="5"/>
              </a:spcBef>
            </a:pPr>
            <a:r>
              <a:rPr sz="2400" spc="-15" dirty="0">
                <a:latin typeface="Times New Roman"/>
                <a:cs typeface="Times New Roman"/>
              </a:rPr>
              <a:t>(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Turnitin</a:t>
            </a:r>
            <a:r>
              <a:rPr sz="2400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atau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Itenthicate)</a:t>
            </a: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Apabila </a:t>
            </a:r>
            <a:r>
              <a:rPr sz="2400" spc="-10" dirty="0">
                <a:latin typeface="Times New Roman"/>
                <a:cs typeface="Times New Roman"/>
              </a:rPr>
              <a:t>cek </a:t>
            </a:r>
            <a:r>
              <a:rPr sz="2400" spc="-5" dirty="0">
                <a:latin typeface="Times New Roman"/>
                <a:cs typeface="Times New Roman"/>
              </a:rPr>
              <a:t>plagiasi menggunakan </a:t>
            </a:r>
            <a:r>
              <a:rPr sz="2400" dirty="0">
                <a:latin typeface="Times New Roman"/>
                <a:cs typeface="Times New Roman"/>
              </a:rPr>
              <a:t>software </a:t>
            </a:r>
            <a:r>
              <a:rPr sz="2400" spc="-10" dirty="0">
                <a:latin typeface="Times New Roman"/>
                <a:cs typeface="Times New Roman"/>
              </a:rPr>
              <a:t>yang </a:t>
            </a:r>
            <a:r>
              <a:rPr sz="2400" spc="-5" dirty="0">
                <a:latin typeface="Times New Roman"/>
                <a:cs typeface="Times New Roman"/>
              </a:rPr>
              <a:t>tidak kredibel dan </a:t>
            </a:r>
            <a:r>
              <a:rPr sz="2400" dirty="0">
                <a:latin typeface="Times New Roman"/>
                <a:cs typeface="Times New Roman"/>
              </a:rPr>
              <a:t>tidak sesuai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dengan Peraturan Bersama </a:t>
            </a:r>
            <a:r>
              <a:rPr sz="2400" dirty="0">
                <a:latin typeface="Times New Roman"/>
                <a:cs typeface="Times New Roman"/>
              </a:rPr>
              <a:t>Menteri </a:t>
            </a:r>
            <a:r>
              <a:rPr sz="2400" spc="-5" dirty="0">
                <a:latin typeface="Times New Roman"/>
                <a:cs typeface="Times New Roman"/>
              </a:rPr>
              <a:t>Pendidikan </a:t>
            </a:r>
            <a:r>
              <a:rPr sz="2400" dirty="0">
                <a:latin typeface="Times New Roman"/>
                <a:cs typeface="Times New Roman"/>
              </a:rPr>
              <a:t>dan </a:t>
            </a:r>
            <a:r>
              <a:rPr sz="2400" spc="-5" dirty="0">
                <a:latin typeface="Times New Roman"/>
                <a:cs typeface="Times New Roman"/>
              </a:rPr>
              <a:t>Kebudayaan </a:t>
            </a:r>
            <a:r>
              <a:rPr sz="2400" dirty="0">
                <a:latin typeface="Times New Roman"/>
                <a:cs typeface="Times New Roman"/>
              </a:rPr>
              <a:t>dan </a:t>
            </a:r>
            <a:r>
              <a:rPr sz="2400" spc="-5" dirty="0">
                <a:latin typeface="Times New Roman"/>
                <a:cs typeface="Times New Roman"/>
              </a:rPr>
              <a:t>Kepala </a:t>
            </a:r>
            <a:r>
              <a:rPr sz="2400" dirty="0">
                <a:latin typeface="Times New Roman"/>
                <a:cs typeface="Times New Roman"/>
              </a:rPr>
              <a:t>BKN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Nomor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24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Tahun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2014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dan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tidak</a:t>
            </a:r>
            <a:r>
              <a:rPr sz="2400" dirty="0">
                <a:latin typeface="Times New Roman"/>
                <a:cs typeface="Times New Roman"/>
              </a:rPr>
              <a:t> sesuai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Surat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Edaran</a:t>
            </a:r>
            <a:r>
              <a:rPr sz="2400" dirty="0">
                <a:latin typeface="Times New Roman"/>
                <a:cs typeface="Times New Roman"/>
              </a:rPr>
              <a:t> Dirjen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Dikti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nomor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1753/D2/KP/2016 tanggal </a:t>
            </a:r>
            <a:r>
              <a:rPr sz="2400" dirty="0">
                <a:latin typeface="Times New Roman"/>
                <a:cs typeface="Times New Roman"/>
              </a:rPr>
              <a:t>12 Juli 2016 </a:t>
            </a:r>
            <a:r>
              <a:rPr sz="2400" spc="-10" dirty="0">
                <a:latin typeface="Times New Roman"/>
                <a:cs typeface="Times New Roman"/>
              </a:rPr>
              <a:t>maka </a:t>
            </a:r>
            <a:r>
              <a:rPr sz="2400" spc="-5" dirty="0">
                <a:latin typeface="Times New Roman"/>
                <a:cs typeface="Times New Roman"/>
              </a:rPr>
              <a:t>pengusulan </a:t>
            </a:r>
            <a:r>
              <a:rPr sz="2400" i="1" dirty="0">
                <a:latin typeface="Times New Roman"/>
                <a:cs typeface="Times New Roman"/>
              </a:rPr>
              <a:t>tidak dapat </a:t>
            </a:r>
            <a:r>
              <a:rPr sz="2400" i="1" spc="-15" dirty="0">
                <a:latin typeface="Times New Roman"/>
                <a:cs typeface="Times New Roman"/>
              </a:rPr>
              <a:t>diproses </a:t>
            </a:r>
            <a:r>
              <a:rPr sz="2400" spc="-10" dirty="0">
                <a:latin typeface="Times New Roman"/>
                <a:cs typeface="Times New Roman"/>
              </a:rPr>
              <a:t>dan </a:t>
            </a:r>
            <a:r>
              <a:rPr sz="2400" spc="-5" dirty="0">
                <a:latin typeface="Times New Roman"/>
                <a:cs typeface="Times New Roman"/>
              </a:rPr>
              <a:t> akan </a:t>
            </a:r>
            <a:r>
              <a:rPr sz="2400" spc="-10" dirty="0">
                <a:latin typeface="Times New Roman"/>
                <a:cs typeface="Times New Roman"/>
              </a:rPr>
              <a:t>dikembalikan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kepada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pengusul</a:t>
            </a:r>
            <a:r>
              <a:rPr sz="2400" spc="-5" dirty="0">
                <a:latin typeface="Times New Roman"/>
                <a:cs typeface="Times New Roman"/>
              </a:rPr>
              <a:t> untuk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diperbaiki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354965" marR="7620" indent="-342900" algn="just">
              <a:lnSpc>
                <a:spcPct val="100000"/>
              </a:lnSpc>
              <a:buFont typeface="Symbol"/>
              <a:buChar char=""/>
              <a:tabLst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Apabila </a:t>
            </a:r>
            <a:r>
              <a:rPr sz="2400" dirty="0">
                <a:latin typeface="Times New Roman"/>
                <a:cs typeface="Times New Roman"/>
              </a:rPr>
              <a:t>hasil uji </a:t>
            </a:r>
            <a:r>
              <a:rPr sz="2400" spc="-5" dirty="0">
                <a:latin typeface="Times New Roman"/>
                <a:cs typeface="Times New Roman"/>
              </a:rPr>
              <a:t>kemiripan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melebihi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25% </a:t>
            </a:r>
            <a:r>
              <a:rPr sz="2400" spc="-5" dirty="0">
                <a:latin typeface="Times New Roman"/>
                <a:cs typeface="Times New Roman"/>
              </a:rPr>
              <a:t>(duapuluh </a:t>
            </a:r>
            <a:r>
              <a:rPr sz="2400" spc="-10" dirty="0">
                <a:latin typeface="Times New Roman"/>
                <a:cs typeface="Times New Roman"/>
              </a:rPr>
              <a:t>lima</a:t>
            </a:r>
            <a:r>
              <a:rPr sz="2400" spc="5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persen) terhadap </a:t>
            </a:r>
            <a:r>
              <a:rPr sz="2400" dirty="0">
                <a:latin typeface="Times New Roman"/>
                <a:cs typeface="Times New Roman"/>
              </a:rPr>
              <a:t>1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(satu) dokumen/primary </a:t>
            </a:r>
            <a:r>
              <a:rPr sz="2400" dirty="0">
                <a:latin typeface="Times New Roman"/>
                <a:cs typeface="Times New Roman"/>
              </a:rPr>
              <a:t>source </a:t>
            </a:r>
            <a:r>
              <a:rPr sz="2400" spc="-5" dirty="0">
                <a:latin typeface="Times New Roman"/>
                <a:cs typeface="Times New Roman"/>
              </a:rPr>
              <a:t>(tidak termasuk daftar </a:t>
            </a:r>
            <a:r>
              <a:rPr sz="2400" dirty="0">
                <a:latin typeface="Times New Roman"/>
                <a:cs typeface="Times New Roman"/>
              </a:rPr>
              <a:t>pustaka, </a:t>
            </a:r>
            <a:r>
              <a:rPr sz="2400" spc="-10" dirty="0">
                <a:latin typeface="Times New Roman"/>
                <a:cs typeface="Times New Roman"/>
              </a:rPr>
              <a:t>kemiripan </a:t>
            </a:r>
            <a:r>
              <a:rPr sz="2400" spc="-5" dirty="0">
                <a:latin typeface="Times New Roman"/>
                <a:cs typeface="Times New Roman"/>
              </a:rPr>
              <a:t>kalimat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yang </a:t>
            </a:r>
            <a:r>
              <a:rPr sz="2400" spc="-5" dirty="0">
                <a:latin typeface="Times New Roman"/>
                <a:cs typeface="Times New Roman"/>
              </a:rPr>
              <a:t>lebih </a:t>
            </a:r>
            <a:r>
              <a:rPr sz="2400" dirty="0">
                <a:latin typeface="Times New Roman"/>
                <a:cs typeface="Times New Roman"/>
              </a:rPr>
              <a:t>dari 3% </a:t>
            </a:r>
            <a:r>
              <a:rPr sz="2400" spc="-5" dirty="0">
                <a:latin typeface="Times New Roman"/>
                <a:cs typeface="Times New Roman"/>
              </a:rPr>
              <a:t>(tiga persen), </a:t>
            </a:r>
            <a:r>
              <a:rPr sz="2400" spc="-10" dirty="0">
                <a:latin typeface="Times New Roman"/>
                <a:cs typeface="Times New Roman"/>
              </a:rPr>
              <a:t>maka </a:t>
            </a:r>
            <a:r>
              <a:rPr sz="2400" spc="-5" dirty="0">
                <a:latin typeface="Times New Roman"/>
                <a:cs typeface="Times New Roman"/>
              </a:rPr>
              <a:t>Pimpinan </a:t>
            </a:r>
            <a:r>
              <a:rPr sz="2400" dirty="0">
                <a:latin typeface="Times New Roman"/>
                <a:cs typeface="Times New Roman"/>
              </a:rPr>
              <a:t>PT / </a:t>
            </a:r>
            <a:r>
              <a:rPr sz="2400" spc="-5" dirty="0">
                <a:latin typeface="Times New Roman"/>
                <a:cs typeface="Times New Roman"/>
              </a:rPr>
              <a:t>Ketua </a:t>
            </a:r>
            <a:r>
              <a:rPr sz="2400" spc="-25" dirty="0">
                <a:latin typeface="Times New Roman"/>
                <a:cs typeface="Times New Roman"/>
              </a:rPr>
              <a:t>Tim </a:t>
            </a:r>
            <a:r>
              <a:rPr sz="2400" spc="-75" dirty="0">
                <a:latin typeface="Times New Roman"/>
                <a:cs typeface="Times New Roman"/>
              </a:rPr>
              <a:t>PAK </a:t>
            </a:r>
            <a:r>
              <a:rPr sz="2400" spc="-5" dirty="0">
                <a:latin typeface="Times New Roman"/>
                <a:cs typeface="Times New Roman"/>
              </a:rPr>
              <a:t>PTS secara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subtansi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harus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memberikan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pendapat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ada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tidaknya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indikasi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plagiasi.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339" y="690343"/>
            <a:ext cx="10457180" cy="636072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203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0"/>
              </a:spcBef>
            </a:pPr>
            <a:r>
              <a:rPr sz="4000" b="0" dirty="0">
                <a:solidFill>
                  <a:srgbClr val="FFFF00"/>
                </a:solidFill>
                <a:latin typeface="Candara" panose="020E0502030303020204" pitchFamily="34" charset="0"/>
                <a:cs typeface="Comic Sans MS"/>
              </a:rPr>
              <a:t>TES</a:t>
            </a:r>
            <a:r>
              <a:rPr sz="4000" b="0" spc="-15" dirty="0">
                <a:solidFill>
                  <a:srgbClr val="FFFF00"/>
                </a:solidFill>
                <a:latin typeface="Candara" panose="020E0502030303020204" pitchFamily="34" charset="0"/>
                <a:cs typeface="Comic Sans MS"/>
              </a:rPr>
              <a:t> </a:t>
            </a:r>
            <a:r>
              <a:rPr sz="4000" b="0" spc="-5" dirty="0">
                <a:solidFill>
                  <a:srgbClr val="FFFF00"/>
                </a:solidFill>
                <a:latin typeface="Candara" panose="020E0502030303020204" pitchFamily="34" charset="0"/>
                <a:cs typeface="Comic Sans MS"/>
              </a:rPr>
              <a:t>KEMIRIPAN/</a:t>
            </a:r>
            <a:r>
              <a:rPr sz="4000" b="0" spc="15" dirty="0">
                <a:solidFill>
                  <a:srgbClr val="FFFF00"/>
                </a:solidFill>
                <a:latin typeface="Candara" panose="020E0502030303020204" pitchFamily="34" charset="0"/>
                <a:cs typeface="Comic Sans MS"/>
              </a:rPr>
              <a:t> </a:t>
            </a:r>
            <a:r>
              <a:rPr sz="4000" b="0" dirty="0">
                <a:solidFill>
                  <a:srgbClr val="FFFF00"/>
                </a:solidFill>
                <a:latin typeface="Candara" panose="020E0502030303020204" pitchFamily="34" charset="0"/>
                <a:cs typeface="Comic Sans MS"/>
              </a:rPr>
              <a:t>CEK</a:t>
            </a:r>
            <a:r>
              <a:rPr sz="4000" b="0" spc="-25" dirty="0">
                <a:solidFill>
                  <a:srgbClr val="FFFF00"/>
                </a:solidFill>
                <a:latin typeface="Candara" panose="020E0502030303020204" pitchFamily="34" charset="0"/>
                <a:cs typeface="Comic Sans MS"/>
              </a:rPr>
              <a:t> </a:t>
            </a:r>
            <a:r>
              <a:rPr sz="4000" b="0" spc="-5" dirty="0">
                <a:solidFill>
                  <a:srgbClr val="FFFF00"/>
                </a:solidFill>
                <a:latin typeface="Candara" panose="020E0502030303020204" pitchFamily="34" charset="0"/>
                <a:cs typeface="Comic Sans MS"/>
              </a:rPr>
              <a:t>PLAGIAS</a:t>
            </a:r>
            <a:r>
              <a:rPr sz="4000" b="0" spc="-5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omic Sans MS"/>
              </a:rPr>
              <a:t>I</a:t>
            </a:r>
            <a:endParaRPr sz="40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21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3256" y="-7565"/>
            <a:ext cx="9144000" cy="260033"/>
          </a:xfrm>
          <a:custGeom>
            <a:avLst/>
            <a:gdLst/>
            <a:ahLst/>
            <a:cxnLst/>
            <a:rect l="l" t="t" r="r" b="b"/>
            <a:pathLst>
              <a:path w="12192000" h="462280">
                <a:moveTo>
                  <a:pt x="0" y="462279"/>
                </a:moveTo>
                <a:lnTo>
                  <a:pt x="12192000" y="462279"/>
                </a:lnTo>
                <a:lnTo>
                  <a:pt x="12192000" y="0"/>
                </a:lnTo>
                <a:lnTo>
                  <a:pt x="0" y="0"/>
                </a:lnTo>
                <a:lnTo>
                  <a:pt x="0" y="46227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084" y="252468"/>
            <a:ext cx="10523172" cy="427298"/>
          </a:xfrm>
          <a:custGeom>
            <a:avLst/>
            <a:gdLst/>
            <a:ahLst/>
            <a:cxnLst/>
            <a:rect l="l" t="t" r="r" b="b"/>
            <a:pathLst>
              <a:path w="6096000" h="370839">
                <a:moveTo>
                  <a:pt x="0" y="370839"/>
                </a:moveTo>
                <a:lnTo>
                  <a:pt x="6096000" y="370839"/>
                </a:lnTo>
                <a:lnTo>
                  <a:pt x="609600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084" y="1413238"/>
            <a:ext cx="2843808" cy="2807851"/>
          </a:xfrm>
          <a:custGeom>
            <a:avLst/>
            <a:gdLst/>
            <a:ahLst/>
            <a:cxnLst/>
            <a:rect l="l" t="t" r="r" b="b"/>
            <a:pathLst>
              <a:path w="6096000" h="4991734">
                <a:moveTo>
                  <a:pt x="6096000" y="4991190"/>
                </a:moveTo>
                <a:lnTo>
                  <a:pt x="6096000" y="0"/>
                </a:lnTo>
                <a:lnTo>
                  <a:pt x="0" y="0"/>
                </a:lnTo>
                <a:lnTo>
                  <a:pt x="0" y="4991190"/>
                </a:lnTo>
                <a:lnTo>
                  <a:pt x="6096000" y="4991190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1050080"/>
            <a:ext cx="4572000" cy="2807851"/>
          </a:xfrm>
          <a:custGeom>
            <a:avLst/>
            <a:gdLst/>
            <a:ahLst/>
            <a:cxnLst/>
            <a:rect l="l" t="t" r="r" b="b"/>
            <a:pathLst>
              <a:path w="6096000" h="4991734">
                <a:moveTo>
                  <a:pt x="6096000" y="4991190"/>
                </a:moveTo>
                <a:lnTo>
                  <a:pt x="6096000" y="0"/>
                </a:lnTo>
                <a:lnTo>
                  <a:pt x="0" y="0"/>
                </a:lnTo>
                <a:lnTo>
                  <a:pt x="0" y="4991190"/>
                </a:lnTo>
                <a:lnTo>
                  <a:pt x="6096000" y="4991190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0" y="841462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0762" y="-74232"/>
            <a:ext cx="11530184" cy="675838"/>
          </a:xfrm>
          <a:prstGeom prst="rect">
            <a:avLst/>
          </a:prstGeom>
        </p:spPr>
        <p:txBody>
          <a:bodyPr vert="horz" wrap="square" lIns="0" tIns="105422" rIns="0" bIns="0" rtlCol="0">
            <a:spAutoFit/>
          </a:bodyPr>
          <a:lstStyle/>
          <a:p>
            <a:pPr marL="8334">
              <a:spcBef>
                <a:spcPts val="830"/>
              </a:spcBef>
            </a:pPr>
            <a:r>
              <a:rPr sz="1600" b="1" spc="-3" dirty="0">
                <a:latin typeface="Calibri"/>
                <a:cs typeface="Calibri"/>
              </a:rPr>
              <a:t>❹</a:t>
            </a:r>
            <a:r>
              <a:rPr sz="1600" b="1" spc="-3" dirty="0">
                <a:latin typeface="Arial Narrow"/>
                <a:cs typeface="Arial Narrow"/>
              </a:rPr>
              <a:t>. </a:t>
            </a:r>
            <a:r>
              <a:rPr sz="1600" b="1" spc="3" dirty="0">
                <a:latin typeface="Arial Narrow"/>
                <a:cs typeface="Arial Narrow"/>
              </a:rPr>
              <a:t>PROPORSI </a:t>
            </a:r>
            <a:r>
              <a:rPr sz="1600" b="1" spc="-3" dirty="0">
                <a:latin typeface="Arial Narrow"/>
                <a:cs typeface="Arial Narrow"/>
              </a:rPr>
              <a:t>NILAI </a:t>
            </a:r>
            <a:r>
              <a:rPr sz="1600" b="1" spc="-23" dirty="0">
                <a:latin typeface="Arial Narrow"/>
                <a:cs typeface="Arial Narrow"/>
              </a:rPr>
              <a:t>PARA </a:t>
            </a:r>
            <a:r>
              <a:rPr sz="1600" b="1" dirty="0">
                <a:latin typeface="Arial Narrow"/>
                <a:cs typeface="Arial Narrow"/>
              </a:rPr>
              <a:t>PENULIS </a:t>
            </a:r>
            <a:r>
              <a:rPr sz="1600" b="1" spc="-10" dirty="0">
                <a:latin typeface="Arial Narrow"/>
                <a:cs typeface="Arial Narrow"/>
              </a:rPr>
              <a:t>(PERTAMA, </a:t>
            </a:r>
            <a:r>
              <a:rPr sz="1600" b="1" dirty="0">
                <a:latin typeface="Arial Narrow"/>
                <a:cs typeface="Arial Narrow"/>
              </a:rPr>
              <a:t>PENDAMPING,</a:t>
            </a:r>
            <a:r>
              <a:rPr sz="1600" b="1" spc="-13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KORESPONDENSI)</a:t>
            </a:r>
            <a:endParaRPr sz="1600" dirty="0">
              <a:latin typeface="Arial Narrow"/>
              <a:cs typeface="Arial Narrow"/>
            </a:endParaRPr>
          </a:p>
          <a:p>
            <a:pPr marL="742953">
              <a:spcBef>
                <a:spcPts val="574"/>
              </a:spcBef>
              <a:tabLst>
                <a:tab pos="4565639" algn="l"/>
              </a:tabLst>
            </a:pPr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6" dirty="0">
                <a:solidFill>
                  <a:srgbClr val="FFFFFF"/>
                </a:solidFill>
                <a:latin typeface="Calibri"/>
                <a:cs typeface="Calibri"/>
              </a:rPr>
              <a:t>PAK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2014/2015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lang="en-US" sz="1200" b="1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                              </a:t>
            </a:r>
            <a:r>
              <a:rPr sz="1600" b="1" spc="-3" dirty="0" smtClean="0">
                <a:solidFill>
                  <a:srgbClr val="FFFFFF"/>
                </a:solidFill>
                <a:latin typeface="Calibri"/>
                <a:cs typeface="Calibri"/>
              </a:rPr>
              <a:t>PO </a:t>
            </a:r>
            <a:r>
              <a:rPr sz="1600" b="1" spc="-26" dirty="0">
                <a:solidFill>
                  <a:srgbClr val="FFFFFF"/>
                </a:solidFill>
                <a:latin typeface="Calibri"/>
                <a:cs typeface="Calibri"/>
              </a:rPr>
              <a:t>PAK</a:t>
            </a:r>
            <a:r>
              <a:rPr sz="1600" b="1" spc="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2019+REVISINYA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68124" y="677848"/>
            <a:ext cx="9123876" cy="6265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" name="object 11"/>
          <p:cNvSpPr/>
          <p:nvPr/>
        </p:nvSpPr>
        <p:spPr>
          <a:xfrm>
            <a:off x="216224" y="1625054"/>
            <a:ext cx="2808312" cy="2235994"/>
          </a:xfrm>
          <a:custGeom>
            <a:avLst/>
            <a:gdLst/>
            <a:ahLst/>
            <a:cxnLst/>
            <a:rect l="l" t="t" r="r" b="b"/>
            <a:pathLst>
              <a:path w="4348480" h="3975100">
                <a:moveTo>
                  <a:pt x="2424284" y="3962400"/>
                </a:moveTo>
                <a:lnTo>
                  <a:pt x="1924195" y="3962400"/>
                </a:lnTo>
                <a:lnTo>
                  <a:pt x="1973588" y="3975100"/>
                </a:lnTo>
                <a:lnTo>
                  <a:pt x="2374891" y="3975100"/>
                </a:lnTo>
                <a:lnTo>
                  <a:pt x="2424284" y="3962400"/>
                </a:lnTo>
                <a:close/>
              </a:path>
              <a:path w="4348480" h="3975100">
                <a:moveTo>
                  <a:pt x="2666000" y="3924300"/>
                </a:moveTo>
                <a:lnTo>
                  <a:pt x="1682479" y="3924300"/>
                </a:lnTo>
                <a:lnTo>
                  <a:pt x="1826422" y="3962400"/>
                </a:lnTo>
                <a:lnTo>
                  <a:pt x="2522057" y="3962400"/>
                </a:lnTo>
                <a:lnTo>
                  <a:pt x="2666000" y="3924300"/>
                </a:lnTo>
                <a:close/>
              </a:path>
              <a:path w="4348480" h="3975100">
                <a:moveTo>
                  <a:pt x="2760004" y="63500"/>
                </a:moveTo>
                <a:lnTo>
                  <a:pt x="1588475" y="63500"/>
                </a:lnTo>
                <a:lnTo>
                  <a:pt x="1496153" y="88900"/>
                </a:lnTo>
                <a:lnTo>
                  <a:pt x="1450654" y="114300"/>
                </a:lnTo>
                <a:lnTo>
                  <a:pt x="1316958" y="152400"/>
                </a:lnTo>
                <a:lnTo>
                  <a:pt x="1273367" y="177800"/>
                </a:lnTo>
                <a:lnTo>
                  <a:pt x="1230284" y="190500"/>
                </a:lnTo>
                <a:lnTo>
                  <a:pt x="1187723" y="215900"/>
                </a:lnTo>
                <a:lnTo>
                  <a:pt x="1145694" y="228600"/>
                </a:lnTo>
                <a:lnTo>
                  <a:pt x="1063287" y="279400"/>
                </a:lnTo>
                <a:lnTo>
                  <a:pt x="1022933" y="292100"/>
                </a:lnTo>
                <a:lnTo>
                  <a:pt x="943988" y="342900"/>
                </a:lnTo>
                <a:lnTo>
                  <a:pt x="905421" y="368300"/>
                </a:lnTo>
                <a:lnTo>
                  <a:pt x="867476" y="393700"/>
                </a:lnTo>
                <a:lnTo>
                  <a:pt x="830163" y="419100"/>
                </a:lnTo>
                <a:lnTo>
                  <a:pt x="793497" y="444500"/>
                </a:lnTo>
                <a:lnTo>
                  <a:pt x="757489" y="482600"/>
                </a:lnTo>
                <a:lnTo>
                  <a:pt x="722151" y="508000"/>
                </a:lnTo>
                <a:lnTo>
                  <a:pt x="687497" y="533400"/>
                </a:lnTo>
                <a:lnTo>
                  <a:pt x="653539" y="558800"/>
                </a:lnTo>
                <a:lnTo>
                  <a:pt x="620290" y="596900"/>
                </a:lnTo>
                <a:lnTo>
                  <a:pt x="587761" y="622300"/>
                </a:lnTo>
                <a:lnTo>
                  <a:pt x="555965" y="660400"/>
                </a:lnTo>
                <a:lnTo>
                  <a:pt x="524915" y="685800"/>
                </a:lnTo>
                <a:lnTo>
                  <a:pt x="494624" y="723900"/>
                </a:lnTo>
                <a:lnTo>
                  <a:pt x="465104" y="762000"/>
                </a:lnTo>
                <a:lnTo>
                  <a:pt x="436367" y="787400"/>
                </a:lnTo>
                <a:lnTo>
                  <a:pt x="408426" y="825500"/>
                </a:lnTo>
                <a:lnTo>
                  <a:pt x="381293" y="863600"/>
                </a:lnTo>
                <a:lnTo>
                  <a:pt x="354981" y="901700"/>
                </a:lnTo>
                <a:lnTo>
                  <a:pt x="329503" y="939800"/>
                </a:lnTo>
                <a:lnTo>
                  <a:pt x="304871" y="965200"/>
                </a:lnTo>
                <a:lnTo>
                  <a:pt x="281097" y="1003300"/>
                </a:lnTo>
                <a:lnTo>
                  <a:pt x="258194" y="1041400"/>
                </a:lnTo>
                <a:lnTo>
                  <a:pt x="236175" y="1079500"/>
                </a:lnTo>
                <a:lnTo>
                  <a:pt x="215051" y="1117600"/>
                </a:lnTo>
                <a:lnTo>
                  <a:pt x="194836" y="1168400"/>
                </a:lnTo>
                <a:lnTo>
                  <a:pt x="175542" y="1206500"/>
                </a:lnTo>
                <a:lnTo>
                  <a:pt x="157182" y="1244599"/>
                </a:lnTo>
                <a:lnTo>
                  <a:pt x="139767" y="1282699"/>
                </a:lnTo>
                <a:lnTo>
                  <a:pt x="123311" y="1320799"/>
                </a:lnTo>
                <a:lnTo>
                  <a:pt x="107826" y="1371599"/>
                </a:lnTo>
                <a:lnTo>
                  <a:pt x="93325" y="1409699"/>
                </a:lnTo>
                <a:lnTo>
                  <a:pt x="79820" y="1447799"/>
                </a:lnTo>
                <a:lnTo>
                  <a:pt x="67323" y="1498599"/>
                </a:lnTo>
                <a:lnTo>
                  <a:pt x="55847" y="1536699"/>
                </a:lnTo>
                <a:lnTo>
                  <a:pt x="45405" y="1587499"/>
                </a:lnTo>
                <a:lnTo>
                  <a:pt x="36009" y="1625599"/>
                </a:lnTo>
                <a:lnTo>
                  <a:pt x="27671" y="1676399"/>
                </a:lnTo>
                <a:lnTo>
                  <a:pt x="20405" y="1714499"/>
                </a:lnTo>
                <a:lnTo>
                  <a:pt x="14222" y="1765299"/>
                </a:lnTo>
                <a:lnTo>
                  <a:pt x="9135" y="1803399"/>
                </a:lnTo>
                <a:lnTo>
                  <a:pt x="5157" y="1854199"/>
                </a:lnTo>
                <a:lnTo>
                  <a:pt x="2300" y="1892299"/>
                </a:lnTo>
                <a:lnTo>
                  <a:pt x="577" y="1943099"/>
                </a:lnTo>
                <a:lnTo>
                  <a:pt x="0" y="1993899"/>
                </a:lnTo>
                <a:lnTo>
                  <a:pt x="577" y="2031999"/>
                </a:lnTo>
                <a:lnTo>
                  <a:pt x="2300" y="2082799"/>
                </a:lnTo>
                <a:lnTo>
                  <a:pt x="5157" y="2120899"/>
                </a:lnTo>
                <a:lnTo>
                  <a:pt x="9135" y="2171699"/>
                </a:lnTo>
                <a:lnTo>
                  <a:pt x="14222" y="2222499"/>
                </a:lnTo>
                <a:lnTo>
                  <a:pt x="20405" y="2260599"/>
                </a:lnTo>
                <a:lnTo>
                  <a:pt x="27671" y="2311399"/>
                </a:lnTo>
                <a:lnTo>
                  <a:pt x="36009" y="2349499"/>
                </a:lnTo>
                <a:lnTo>
                  <a:pt x="45405" y="2400299"/>
                </a:lnTo>
                <a:lnTo>
                  <a:pt x="55847" y="2438399"/>
                </a:lnTo>
                <a:lnTo>
                  <a:pt x="67323" y="2476499"/>
                </a:lnTo>
                <a:lnTo>
                  <a:pt x="79820" y="2527299"/>
                </a:lnTo>
                <a:lnTo>
                  <a:pt x="93325" y="2565399"/>
                </a:lnTo>
                <a:lnTo>
                  <a:pt x="107826" y="2616199"/>
                </a:lnTo>
                <a:lnTo>
                  <a:pt x="123311" y="2654299"/>
                </a:lnTo>
                <a:lnTo>
                  <a:pt x="139767" y="2692399"/>
                </a:lnTo>
                <a:lnTo>
                  <a:pt x="157182" y="2730499"/>
                </a:lnTo>
                <a:lnTo>
                  <a:pt x="175542" y="2768599"/>
                </a:lnTo>
                <a:lnTo>
                  <a:pt x="194836" y="2819399"/>
                </a:lnTo>
                <a:lnTo>
                  <a:pt x="215051" y="2857499"/>
                </a:lnTo>
                <a:lnTo>
                  <a:pt x="236175" y="2895599"/>
                </a:lnTo>
                <a:lnTo>
                  <a:pt x="258194" y="2933699"/>
                </a:lnTo>
                <a:lnTo>
                  <a:pt x="281097" y="2971799"/>
                </a:lnTo>
                <a:lnTo>
                  <a:pt x="304871" y="3009899"/>
                </a:lnTo>
                <a:lnTo>
                  <a:pt x="329503" y="3047999"/>
                </a:lnTo>
                <a:lnTo>
                  <a:pt x="354981" y="3086099"/>
                </a:lnTo>
                <a:lnTo>
                  <a:pt x="381293" y="3111499"/>
                </a:lnTo>
                <a:lnTo>
                  <a:pt x="408426" y="3149599"/>
                </a:lnTo>
                <a:lnTo>
                  <a:pt x="436367" y="3187699"/>
                </a:lnTo>
                <a:lnTo>
                  <a:pt x="465104" y="3225799"/>
                </a:lnTo>
                <a:lnTo>
                  <a:pt x="494624" y="3251199"/>
                </a:lnTo>
                <a:lnTo>
                  <a:pt x="524915" y="3289300"/>
                </a:lnTo>
                <a:lnTo>
                  <a:pt x="555965" y="3314700"/>
                </a:lnTo>
                <a:lnTo>
                  <a:pt x="587761" y="3352800"/>
                </a:lnTo>
                <a:lnTo>
                  <a:pt x="620290" y="3378200"/>
                </a:lnTo>
                <a:lnTo>
                  <a:pt x="653539" y="3416300"/>
                </a:lnTo>
                <a:lnTo>
                  <a:pt x="687497" y="3441700"/>
                </a:lnTo>
                <a:lnTo>
                  <a:pt x="722151" y="3467100"/>
                </a:lnTo>
                <a:lnTo>
                  <a:pt x="757489" y="3505200"/>
                </a:lnTo>
                <a:lnTo>
                  <a:pt x="793497" y="3530600"/>
                </a:lnTo>
                <a:lnTo>
                  <a:pt x="830163" y="3556000"/>
                </a:lnTo>
                <a:lnTo>
                  <a:pt x="867476" y="3581400"/>
                </a:lnTo>
                <a:lnTo>
                  <a:pt x="905421" y="3606800"/>
                </a:lnTo>
                <a:lnTo>
                  <a:pt x="943988" y="3632200"/>
                </a:lnTo>
                <a:lnTo>
                  <a:pt x="1022933" y="3683000"/>
                </a:lnTo>
                <a:lnTo>
                  <a:pt x="1063287" y="3695700"/>
                </a:lnTo>
                <a:lnTo>
                  <a:pt x="1145694" y="3746500"/>
                </a:lnTo>
                <a:lnTo>
                  <a:pt x="1187723" y="3759200"/>
                </a:lnTo>
                <a:lnTo>
                  <a:pt x="1230284" y="3784600"/>
                </a:lnTo>
                <a:lnTo>
                  <a:pt x="1273367" y="3797300"/>
                </a:lnTo>
                <a:lnTo>
                  <a:pt x="1316958" y="3822700"/>
                </a:lnTo>
                <a:lnTo>
                  <a:pt x="1405614" y="3848100"/>
                </a:lnTo>
                <a:lnTo>
                  <a:pt x="1450654" y="3873500"/>
                </a:lnTo>
                <a:lnTo>
                  <a:pt x="1635273" y="3924300"/>
                </a:lnTo>
                <a:lnTo>
                  <a:pt x="2713206" y="3924300"/>
                </a:lnTo>
                <a:lnTo>
                  <a:pt x="2897825" y="3873500"/>
                </a:lnTo>
                <a:lnTo>
                  <a:pt x="2942865" y="3848100"/>
                </a:lnTo>
                <a:lnTo>
                  <a:pt x="3031521" y="3822700"/>
                </a:lnTo>
                <a:lnTo>
                  <a:pt x="3075112" y="3797300"/>
                </a:lnTo>
                <a:lnTo>
                  <a:pt x="3118195" y="3784600"/>
                </a:lnTo>
                <a:lnTo>
                  <a:pt x="3160756" y="3759200"/>
                </a:lnTo>
                <a:lnTo>
                  <a:pt x="3202785" y="3746500"/>
                </a:lnTo>
                <a:lnTo>
                  <a:pt x="3285192" y="3695700"/>
                </a:lnTo>
                <a:lnTo>
                  <a:pt x="3325546" y="3683000"/>
                </a:lnTo>
                <a:lnTo>
                  <a:pt x="3404491" y="3632200"/>
                </a:lnTo>
                <a:lnTo>
                  <a:pt x="3443058" y="3606800"/>
                </a:lnTo>
                <a:lnTo>
                  <a:pt x="3481003" y="3581400"/>
                </a:lnTo>
                <a:lnTo>
                  <a:pt x="3518316" y="3556000"/>
                </a:lnTo>
                <a:lnTo>
                  <a:pt x="3554982" y="3530600"/>
                </a:lnTo>
                <a:lnTo>
                  <a:pt x="3590990" y="3505200"/>
                </a:lnTo>
                <a:lnTo>
                  <a:pt x="3626328" y="3467100"/>
                </a:lnTo>
                <a:lnTo>
                  <a:pt x="3660982" y="3441700"/>
                </a:lnTo>
                <a:lnTo>
                  <a:pt x="3694940" y="3416300"/>
                </a:lnTo>
                <a:lnTo>
                  <a:pt x="3728189" y="3378200"/>
                </a:lnTo>
                <a:lnTo>
                  <a:pt x="3760718" y="3352800"/>
                </a:lnTo>
                <a:lnTo>
                  <a:pt x="3792514" y="3314700"/>
                </a:lnTo>
                <a:lnTo>
                  <a:pt x="3823564" y="3289300"/>
                </a:lnTo>
                <a:lnTo>
                  <a:pt x="3853855" y="3251199"/>
                </a:lnTo>
                <a:lnTo>
                  <a:pt x="3883375" y="3225799"/>
                </a:lnTo>
                <a:lnTo>
                  <a:pt x="3912112" y="3187699"/>
                </a:lnTo>
                <a:lnTo>
                  <a:pt x="3940053" y="3149599"/>
                </a:lnTo>
                <a:lnTo>
                  <a:pt x="3967186" y="3111499"/>
                </a:lnTo>
                <a:lnTo>
                  <a:pt x="3993498" y="3086099"/>
                </a:lnTo>
                <a:lnTo>
                  <a:pt x="4018976" y="3047999"/>
                </a:lnTo>
                <a:lnTo>
                  <a:pt x="4043608" y="3009899"/>
                </a:lnTo>
                <a:lnTo>
                  <a:pt x="4067382" y="2971799"/>
                </a:lnTo>
                <a:lnTo>
                  <a:pt x="4090285" y="2933699"/>
                </a:lnTo>
                <a:lnTo>
                  <a:pt x="4112304" y="2895599"/>
                </a:lnTo>
                <a:lnTo>
                  <a:pt x="4133428" y="2857499"/>
                </a:lnTo>
                <a:lnTo>
                  <a:pt x="4153643" y="2819399"/>
                </a:lnTo>
                <a:lnTo>
                  <a:pt x="4172937" y="2768599"/>
                </a:lnTo>
                <a:lnTo>
                  <a:pt x="4191297" y="2730499"/>
                </a:lnTo>
                <a:lnTo>
                  <a:pt x="4208712" y="2692399"/>
                </a:lnTo>
                <a:lnTo>
                  <a:pt x="4225168" y="2654299"/>
                </a:lnTo>
                <a:lnTo>
                  <a:pt x="4240653" y="2616199"/>
                </a:lnTo>
                <a:lnTo>
                  <a:pt x="4255154" y="2565399"/>
                </a:lnTo>
                <a:lnTo>
                  <a:pt x="4268659" y="2527299"/>
                </a:lnTo>
                <a:lnTo>
                  <a:pt x="4281156" y="2476499"/>
                </a:lnTo>
                <a:lnTo>
                  <a:pt x="4292632" y="2438399"/>
                </a:lnTo>
                <a:lnTo>
                  <a:pt x="4303074" y="2400299"/>
                </a:lnTo>
                <a:lnTo>
                  <a:pt x="4312470" y="2349499"/>
                </a:lnTo>
                <a:lnTo>
                  <a:pt x="4320808" y="2311399"/>
                </a:lnTo>
                <a:lnTo>
                  <a:pt x="4328074" y="2260599"/>
                </a:lnTo>
                <a:lnTo>
                  <a:pt x="4334257" y="2222499"/>
                </a:lnTo>
                <a:lnTo>
                  <a:pt x="4339344" y="2171699"/>
                </a:lnTo>
                <a:lnTo>
                  <a:pt x="4343322" y="2120899"/>
                </a:lnTo>
                <a:lnTo>
                  <a:pt x="4346179" y="2082799"/>
                </a:lnTo>
                <a:lnTo>
                  <a:pt x="4347902" y="2031999"/>
                </a:lnTo>
                <a:lnTo>
                  <a:pt x="4348480" y="1993899"/>
                </a:lnTo>
                <a:lnTo>
                  <a:pt x="4347902" y="1943099"/>
                </a:lnTo>
                <a:lnTo>
                  <a:pt x="4346179" y="1892299"/>
                </a:lnTo>
                <a:lnTo>
                  <a:pt x="4343322" y="1854199"/>
                </a:lnTo>
                <a:lnTo>
                  <a:pt x="4339344" y="1803399"/>
                </a:lnTo>
                <a:lnTo>
                  <a:pt x="4334257" y="1765299"/>
                </a:lnTo>
                <a:lnTo>
                  <a:pt x="4328074" y="1714499"/>
                </a:lnTo>
                <a:lnTo>
                  <a:pt x="4320808" y="1676399"/>
                </a:lnTo>
                <a:lnTo>
                  <a:pt x="4312470" y="1625599"/>
                </a:lnTo>
                <a:lnTo>
                  <a:pt x="4303074" y="1587499"/>
                </a:lnTo>
                <a:lnTo>
                  <a:pt x="4292632" y="1536699"/>
                </a:lnTo>
                <a:lnTo>
                  <a:pt x="4281156" y="1498599"/>
                </a:lnTo>
                <a:lnTo>
                  <a:pt x="4268659" y="1447799"/>
                </a:lnTo>
                <a:lnTo>
                  <a:pt x="4255154" y="1409699"/>
                </a:lnTo>
                <a:lnTo>
                  <a:pt x="4240653" y="1371599"/>
                </a:lnTo>
                <a:lnTo>
                  <a:pt x="4225168" y="1320799"/>
                </a:lnTo>
                <a:lnTo>
                  <a:pt x="4208712" y="1282699"/>
                </a:lnTo>
                <a:lnTo>
                  <a:pt x="4191297" y="1244599"/>
                </a:lnTo>
                <a:lnTo>
                  <a:pt x="4172937" y="1206500"/>
                </a:lnTo>
                <a:lnTo>
                  <a:pt x="4153643" y="1168400"/>
                </a:lnTo>
                <a:lnTo>
                  <a:pt x="4133428" y="1117600"/>
                </a:lnTo>
                <a:lnTo>
                  <a:pt x="4112304" y="1079500"/>
                </a:lnTo>
                <a:lnTo>
                  <a:pt x="4090285" y="1041400"/>
                </a:lnTo>
                <a:lnTo>
                  <a:pt x="4067382" y="1003300"/>
                </a:lnTo>
                <a:lnTo>
                  <a:pt x="4043608" y="965200"/>
                </a:lnTo>
                <a:lnTo>
                  <a:pt x="4018976" y="939800"/>
                </a:lnTo>
                <a:lnTo>
                  <a:pt x="3993498" y="901700"/>
                </a:lnTo>
                <a:lnTo>
                  <a:pt x="3967186" y="863600"/>
                </a:lnTo>
                <a:lnTo>
                  <a:pt x="3940053" y="825500"/>
                </a:lnTo>
                <a:lnTo>
                  <a:pt x="3912112" y="787400"/>
                </a:lnTo>
                <a:lnTo>
                  <a:pt x="3883375" y="762000"/>
                </a:lnTo>
                <a:lnTo>
                  <a:pt x="3853855" y="723900"/>
                </a:lnTo>
                <a:lnTo>
                  <a:pt x="3823564" y="685800"/>
                </a:lnTo>
                <a:lnTo>
                  <a:pt x="3792514" y="660400"/>
                </a:lnTo>
                <a:lnTo>
                  <a:pt x="3760718" y="622300"/>
                </a:lnTo>
                <a:lnTo>
                  <a:pt x="3728189" y="596900"/>
                </a:lnTo>
                <a:lnTo>
                  <a:pt x="3694940" y="558800"/>
                </a:lnTo>
                <a:lnTo>
                  <a:pt x="3660982" y="533400"/>
                </a:lnTo>
                <a:lnTo>
                  <a:pt x="3626328" y="508000"/>
                </a:lnTo>
                <a:lnTo>
                  <a:pt x="3590990" y="482600"/>
                </a:lnTo>
                <a:lnTo>
                  <a:pt x="3554982" y="444500"/>
                </a:lnTo>
                <a:lnTo>
                  <a:pt x="3518316" y="419100"/>
                </a:lnTo>
                <a:lnTo>
                  <a:pt x="3481003" y="393700"/>
                </a:lnTo>
                <a:lnTo>
                  <a:pt x="3443058" y="368300"/>
                </a:lnTo>
                <a:lnTo>
                  <a:pt x="3404491" y="342900"/>
                </a:lnTo>
                <a:lnTo>
                  <a:pt x="3325546" y="292100"/>
                </a:lnTo>
                <a:lnTo>
                  <a:pt x="3285192" y="279400"/>
                </a:lnTo>
                <a:lnTo>
                  <a:pt x="3202785" y="228600"/>
                </a:lnTo>
                <a:lnTo>
                  <a:pt x="3160756" y="215900"/>
                </a:lnTo>
                <a:lnTo>
                  <a:pt x="3118195" y="190500"/>
                </a:lnTo>
                <a:lnTo>
                  <a:pt x="3075112" y="177800"/>
                </a:lnTo>
                <a:lnTo>
                  <a:pt x="3031521" y="152400"/>
                </a:lnTo>
                <a:lnTo>
                  <a:pt x="2897825" y="114300"/>
                </a:lnTo>
                <a:lnTo>
                  <a:pt x="2852326" y="88900"/>
                </a:lnTo>
                <a:lnTo>
                  <a:pt x="2760004" y="63500"/>
                </a:lnTo>
                <a:close/>
              </a:path>
              <a:path w="4348480" h="3975100">
                <a:moveTo>
                  <a:pt x="2570413" y="25400"/>
                </a:moveTo>
                <a:lnTo>
                  <a:pt x="1778066" y="25400"/>
                </a:lnTo>
                <a:lnTo>
                  <a:pt x="1635273" y="63500"/>
                </a:lnTo>
                <a:lnTo>
                  <a:pt x="2713206" y="63500"/>
                </a:lnTo>
                <a:lnTo>
                  <a:pt x="2570413" y="25400"/>
                </a:lnTo>
                <a:close/>
              </a:path>
              <a:path w="4348480" h="3975100">
                <a:moveTo>
                  <a:pt x="2473343" y="12700"/>
                </a:moveTo>
                <a:lnTo>
                  <a:pt x="1875136" y="12700"/>
                </a:lnTo>
                <a:lnTo>
                  <a:pt x="1826422" y="25400"/>
                </a:lnTo>
                <a:lnTo>
                  <a:pt x="2522057" y="25400"/>
                </a:lnTo>
                <a:lnTo>
                  <a:pt x="2473343" y="12700"/>
                </a:lnTo>
                <a:close/>
              </a:path>
              <a:path w="4348480" h="3975100">
                <a:moveTo>
                  <a:pt x="2374891" y="0"/>
                </a:moveTo>
                <a:lnTo>
                  <a:pt x="1973588" y="0"/>
                </a:lnTo>
                <a:lnTo>
                  <a:pt x="1924195" y="12700"/>
                </a:lnTo>
                <a:lnTo>
                  <a:pt x="2424284" y="12700"/>
                </a:lnTo>
                <a:lnTo>
                  <a:pt x="237489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1948" y="1619340"/>
            <a:ext cx="2808312" cy="2241709"/>
          </a:xfrm>
          <a:custGeom>
            <a:avLst/>
            <a:gdLst/>
            <a:ahLst/>
            <a:cxnLst/>
            <a:rect l="l" t="t" r="r" b="b"/>
            <a:pathLst>
              <a:path w="4348480" h="3985260">
                <a:moveTo>
                  <a:pt x="0" y="1992629"/>
                </a:moveTo>
                <a:lnTo>
                  <a:pt x="577" y="1946257"/>
                </a:lnTo>
                <a:lnTo>
                  <a:pt x="2300" y="1900144"/>
                </a:lnTo>
                <a:lnTo>
                  <a:pt x="5157" y="1854302"/>
                </a:lnTo>
                <a:lnTo>
                  <a:pt x="9135" y="1808743"/>
                </a:lnTo>
                <a:lnTo>
                  <a:pt x="14222" y="1763477"/>
                </a:lnTo>
                <a:lnTo>
                  <a:pt x="20405" y="1718516"/>
                </a:lnTo>
                <a:lnTo>
                  <a:pt x="27671" y="1673872"/>
                </a:lnTo>
                <a:lnTo>
                  <a:pt x="36009" y="1629556"/>
                </a:lnTo>
                <a:lnTo>
                  <a:pt x="45405" y="1585580"/>
                </a:lnTo>
                <a:lnTo>
                  <a:pt x="55847" y="1541954"/>
                </a:lnTo>
                <a:lnTo>
                  <a:pt x="67323" y="1498692"/>
                </a:lnTo>
                <a:lnTo>
                  <a:pt x="79820" y="1455803"/>
                </a:lnTo>
                <a:lnTo>
                  <a:pt x="93325" y="1413300"/>
                </a:lnTo>
                <a:lnTo>
                  <a:pt x="107826" y="1371194"/>
                </a:lnTo>
                <a:lnTo>
                  <a:pt x="123311" y="1329496"/>
                </a:lnTo>
                <a:lnTo>
                  <a:pt x="139767" y="1288218"/>
                </a:lnTo>
                <a:lnTo>
                  <a:pt x="157182" y="1247372"/>
                </a:lnTo>
                <a:lnTo>
                  <a:pt x="175542" y="1206968"/>
                </a:lnTo>
                <a:lnTo>
                  <a:pt x="194836" y="1167018"/>
                </a:lnTo>
                <a:lnTo>
                  <a:pt x="215051" y="1127535"/>
                </a:lnTo>
                <a:lnTo>
                  <a:pt x="236175" y="1088528"/>
                </a:lnTo>
                <a:lnTo>
                  <a:pt x="258194" y="1050010"/>
                </a:lnTo>
                <a:lnTo>
                  <a:pt x="281097" y="1011992"/>
                </a:lnTo>
                <a:lnTo>
                  <a:pt x="304871" y="974486"/>
                </a:lnTo>
                <a:lnTo>
                  <a:pt x="329503" y="937503"/>
                </a:lnTo>
                <a:lnTo>
                  <a:pt x="354981" y="901054"/>
                </a:lnTo>
                <a:lnTo>
                  <a:pt x="381293" y="865152"/>
                </a:lnTo>
                <a:lnTo>
                  <a:pt x="408426" y="829807"/>
                </a:lnTo>
                <a:lnTo>
                  <a:pt x="436367" y="795030"/>
                </a:lnTo>
                <a:lnTo>
                  <a:pt x="465104" y="760834"/>
                </a:lnTo>
                <a:lnTo>
                  <a:pt x="494624" y="727230"/>
                </a:lnTo>
                <a:lnTo>
                  <a:pt x="524915" y="694230"/>
                </a:lnTo>
                <a:lnTo>
                  <a:pt x="555965" y="661844"/>
                </a:lnTo>
                <a:lnTo>
                  <a:pt x="587761" y="630084"/>
                </a:lnTo>
                <a:lnTo>
                  <a:pt x="620290" y="598962"/>
                </a:lnTo>
                <a:lnTo>
                  <a:pt x="653539" y="568489"/>
                </a:lnTo>
                <a:lnTo>
                  <a:pt x="687497" y="538677"/>
                </a:lnTo>
                <a:lnTo>
                  <a:pt x="722151" y="509537"/>
                </a:lnTo>
                <a:lnTo>
                  <a:pt x="757489" y="481081"/>
                </a:lnTo>
                <a:lnTo>
                  <a:pt x="793497" y="453319"/>
                </a:lnTo>
                <a:lnTo>
                  <a:pt x="830163" y="426264"/>
                </a:lnTo>
                <a:lnTo>
                  <a:pt x="867476" y="399927"/>
                </a:lnTo>
                <a:lnTo>
                  <a:pt x="905421" y="374319"/>
                </a:lnTo>
                <a:lnTo>
                  <a:pt x="943988" y="349453"/>
                </a:lnTo>
                <a:lnTo>
                  <a:pt x="983162" y="325338"/>
                </a:lnTo>
                <a:lnTo>
                  <a:pt x="1022933" y="301988"/>
                </a:lnTo>
                <a:lnTo>
                  <a:pt x="1063287" y="279413"/>
                </a:lnTo>
                <a:lnTo>
                  <a:pt x="1104211" y="257624"/>
                </a:lnTo>
                <a:lnTo>
                  <a:pt x="1145694" y="236634"/>
                </a:lnTo>
                <a:lnTo>
                  <a:pt x="1187723" y="216453"/>
                </a:lnTo>
                <a:lnTo>
                  <a:pt x="1230284" y="197094"/>
                </a:lnTo>
                <a:lnTo>
                  <a:pt x="1273367" y="178567"/>
                </a:lnTo>
                <a:lnTo>
                  <a:pt x="1316958" y="160884"/>
                </a:lnTo>
                <a:lnTo>
                  <a:pt x="1361044" y="144057"/>
                </a:lnTo>
                <a:lnTo>
                  <a:pt x="1405614" y="128096"/>
                </a:lnTo>
                <a:lnTo>
                  <a:pt x="1450654" y="113015"/>
                </a:lnTo>
                <a:lnTo>
                  <a:pt x="1496153" y="98823"/>
                </a:lnTo>
                <a:lnTo>
                  <a:pt x="1542097" y="85532"/>
                </a:lnTo>
                <a:lnTo>
                  <a:pt x="1588475" y="73155"/>
                </a:lnTo>
                <a:lnTo>
                  <a:pt x="1635273" y="61701"/>
                </a:lnTo>
                <a:lnTo>
                  <a:pt x="1682479" y="51184"/>
                </a:lnTo>
                <a:lnTo>
                  <a:pt x="1730081" y="41614"/>
                </a:lnTo>
                <a:lnTo>
                  <a:pt x="1778066" y="33002"/>
                </a:lnTo>
                <a:lnTo>
                  <a:pt x="1826422" y="25361"/>
                </a:lnTo>
                <a:lnTo>
                  <a:pt x="1875136" y="18701"/>
                </a:lnTo>
                <a:lnTo>
                  <a:pt x="1924195" y="13034"/>
                </a:lnTo>
                <a:lnTo>
                  <a:pt x="1973588" y="8372"/>
                </a:lnTo>
                <a:lnTo>
                  <a:pt x="2023301" y="4726"/>
                </a:lnTo>
                <a:lnTo>
                  <a:pt x="2073323" y="2108"/>
                </a:lnTo>
                <a:lnTo>
                  <a:pt x="2123639" y="529"/>
                </a:lnTo>
                <a:lnTo>
                  <a:pt x="2174240" y="0"/>
                </a:lnTo>
                <a:lnTo>
                  <a:pt x="2224840" y="529"/>
                </a:lnTo>
                <a:lnTo>
                  <a:pt x="2275156" y="2108"/>
                </a:lnTo>
                <a:lnTo>
                  <a:pt x="2325178" y="4726"/>
                </a:lnTo>
                <a:lnTo>
                  <a:pt x="2374891" y="8372"/>
                </a:lnTo>
                <a:lnTo>
                  <a:pt x="2424284" y="13034"/>
                </a:lnTo>
                <a:lnTo>
                  <a:pt x="2473343" y="18701"/>
                </a:lnTo>
                <a:lnTo>
                  <a:pt x="2522057" y="25361"/>
                </a:lnTo>
                <a:lnTo>
                  <a:pt x="2570413" y="33002"/>
                </a:lnTo>
                <a:lnTo>
                  <a:pt x="2618398" y="41614"/>
                </a:lnTo>
                <a:lnTo>
                  <a:pt x="2666000" y="51184"/>
                </a:lnTo>
                <a:lnTo>
                  <a:pt x="2713206" y="61701"/>
                </a:lnTo>
                <a:lnTo>
                  <a:pt x="2760004" y="73155"/>
                </a:lnTo>
                <a:lnTo>
                  <a:pt x="2806382" y="85532"/>
                </a:lnTo>
                <a:lnTo>
                  <a:pt x="2852326" y="98823"/>
                </a:lnTo>
                <a:lnTo>
                  <a:pt x="2897825" y="113015"/>
                </a:lnTo>
                <a:lnTo>
                  <a:pt x="2942865" y="128096"/>
                </a:lnTo>
                <a:lnTo>
                  <a:pt x="2987435" y="144057"/>
                </a:lnTo>
                <a:lnTo>
                  <a:pt x="3031521" y="160884"/>
                </a:lnTo>
                <a:lnTo>
                  <a:pt x="3075112" y="178567"/>
                </a:lnTo>
                <a:lnTo>
                  <a:pt x="3118195" y="197094"/>
                </a:lnTo>
                <a:lnTo>
                  <a:pt x="3160756" y="216453"/>
                </a:lnTo>
                <a:lnTo>
                  <a:pt x="3202785" y="236634"/>
                </a:lnTo>
                <a:lnTo>
                  <a:pt x="3244268" y="257624"/>
                </a:lnTo>
                <a:lnTo>
                  <a:pt x="3285192" y="279413"/>
                </a:lnTo>
                <a:lnTo>
                  <a:pt x="3325546" y="301988"/>
                </a:lnTo>
                <a:lnTo>
                  <a:pt x="3365317" y="325338"/>
                </a:lnTo>
                <a:lnTo>
                  <a:pt x="3404491" y="349453"/>
                </a:lnTo>
                <a:lnTo>
                  <a:pt x="3443058" y="374319"/>
                </a:lnTo>
                <a:lnTo>
                  <a:pt x="3481003" y="399927"/>
                </a:lnTo>
                <a:lnTo>
                  <a:pt x="3518316" y="426264"/>
                </a:lnTo>
                <a:lnTo>
                  <a:pt x="3554982" y="453319"/>
                </a:lnTo>
                <a:lnTo>
                  <a:pt x="3590990" y="481081"/>
                </a:lnTo>
                <a:lnTo>
                  <a:pt x="3626328" y="509537"/>
                </a:lnTo>
                <a:lnTo>
                  <a:pt x="3660982" y="538677"/>
                </a:lnTo>
                <a:lnTo>
                  <a:pt x="3694940" y="568489"/>
                </a:lnTo>
                <a:lnTo>
                  <a:pt x="3728189" y="598962"/>
                </a:lnTo>
                <a:lnTo>
                  <a:pt x="3760718" y="630084"/>
                </a:lnTo>
                <a:lnTo>
                  <a:pt x="3792514" y="661844"/>
                </a:lnTo>
                <a:lnTo>
                  <a:pt x="3823564" y="694230"/>
                </a:lnTo>
                <a:lnTo>
                  <a:pt x="3853855" y="727230"/>
                </a:lnTo>
                <a:lnTo>
                  <a:pt x="3883375" y="760834"/>
                </a:lnTo>
                <a:lnTo>
                  <a:pt x="3912112" y="795030"/>
                </a:lnTo>
                <a:lnTo>
                  <a:pt x="3940053" y="829807"/>
                </a:lnTo>
                <a:lnTo>
                  <a:pt x="3967186" y="865152"/>
                </a:lnTo>
                <a:lnTo>
                  <a:pt x="3993498" y="901054"/>
                </a:lnTo>
                <a:lnTo>
                  <a:pt x="4018976" y="937503"/>
                </a:lnTo>
                <a:lnTo>
                  <a:pt x="4043608" y="974486"/>
                </a:lnTo>
                <a:lnTo>
                  <a:pt x="4067382" y="1011992"/>
                </a:lnTo>
                <a:lnTo>
                  <a:pt x="4090285" y="1050010"/>
                </a:lnTo>
                <a:lnTo>
                  <a:pt x="4112304" y="1088528"/>
                </a:lnTo>
                <a:lnTo>
                  <a:pt x="4133428" y="1127535"/>
                </a:lnTo>
                <a:lnTo>
                  <a:pt x="4153643" y="1167018"/>
                </a:lnTo>
                <a:lnTo>
                  <a:pt x="4172937" y="1206968"/>
                </a:lnTo>
                <a:lnTo>
                  <a:pt x="4191297" y="1247372"/>
                </a:lnTo>
                <a:lnTo>
                  <a:pt x="4208712" y="1288218"/>
                </a:lnTo>
                <a:lnTo>
                  <a:pt x="4225168" y="1329496"/>
                </a:lnTo>
                <a:lnTo>
                  <a:pt x="4240653" y="1371194"/>
                </a:lnTo>
                <a:lnTo>
                  <a:pt x="4255154" y="1413300"/>
                </a:lnTo>
                <a:lnTo>
                  <a:pt x="4268659" y="1455803"/>
                </a:lnTo>
                <a:lnTo>
                  <a:pt x="4281156" y="1498692"/>
                </a:lnTo>
                <a:lnTo>
                  <a:pt x="4292632" y="1541954"/>
                </a:lnTo>
                <a:lnTo>
                  <a:pt x="4303074" y="1585580"/>
                </a:lnTo>
                <a:lnTo>
                  <a:pt x="4312470" y="1629556"/>
                </a:lnTo>
                <a:lnTo>
                  <a:pt x="4320808" y="1673872"/>
                </a:lnTo>
                <a:lnTo>
                  <a:pt x="4328074" y="1718516"/>
                </a:lnTo>
                <a:lnTo>
                  <a:pt x="4334257" y="1763477"/>
                </a:lnTo>
                <a:lnTo>
                  <a:pt x="4339344" y="1808743"/>
                </a:lnTo>
                <a:lnTo>
                  <a:pt x="4343322" y="1854302"/>
                </a:lnTo>
                <a:lnTo>
                  <a:pt x="4346179" y="1900144"/>
                </a:lnTo>
                <a:lnTo>
                  <a:pt x="4347902" y="1946257"/>
                </a:lnTo>
                <a:lnTo>
                  <a:pt x="4348480" y="1992629"/>
                </a:lnTo>
                <a:lnTo>
                  <a:pt x="4347902" y="2039002"/>
                </a:lnTo>
                <a:lnTo>
                  <a:pt x="4346179" y="2085115"/>
                </a:lnTo>
                <a:lnTo>
                  <a:pt x="4343322" y="2130957"/>
                </a:lnTo>
                <a:lnTo>
                  <a:pt x="4339344" y="2176516"/>
                </a:lnTo>
                <a:lnTo>
                  <a:pt x="4334257" y="2221782"/>
                </a:lnTo>
                <a:lnTo>
                  <a:pt x="4328074" y="2266743"/>
                </a:lnTo>
                <a:lnTo>
                  <a:pt x="4320808" y="2311387"/>
                </a:lnTo>
                <a:lnTo>
                  <a:pt x="4312470" y="2355703"/>
                </a:lnTo>
                <a:lnTo>
                  <a:pt x="4303074" y="2399679"/>
                </a:lnTo>
                <a:lnTo>
                  <a:pt x="4292632" y="2443305"/>
                </a:lnTo>
                <a:lnTo>
                  <a:pt x="4281156" y="2486567"/>
                </a:lnTo>
                <a:lnTo>
                  <a:pt x="4268659" y="2529456"/>
                </a:lnTo>
                <a:lnTo>
                  <a:pt x="4255154" y="2571959"/>
                </a:lnTo>
                <a:lnTo>
                  <a:pt x="4240653" y="2614065"/>
                </a:lnTo>
                <a:lnTo>
                  <a:pt x="4225168" y="2655763"/>
                </a:lnTo>
                <a:lnTo>
                  <a:pt x="4208712" y="2697041"/>
                </a:lnTo>
                <a:lnTo>
                  <a:pt x="4191297" y="2737887"/>
                </a:lnTo>
                <a:lnTo>
                  <a:pt x="4172937" y="2778291"/>
                </a:lnTo>
                <a:lnTo>
                  <a:pt x="4153643" y="2818241"/>
                </a:lnTo>
                <a:lnTo>
                  <a:pt x="4133428" y="2857724"/>
                </a:lnTo>
                <a:lnTo>
                  <a:pt x="4112304" y="2896731"/>
                </a:lnTo>
                <a:lnTo>
                  <a:pt x="4090285" y="2935249"/>
                </a:lnTo>
                <a:lnTo>
                  <a:pt x="4067382" y="2973267"/>
                </a:lnTo>
                <a:lnTo>
                  <a:pt x="4043608" y="3010773"/>
                </a:lnTo>
                <a:lnTo>
                  <a:pt x="4018976" y="3047756"/>
                </a:lnTo>
                <a:lnTo>
                  <a:pt x="3993498" y="3084205"/>
                </a:lnTo>
                <a:lnTo>
                  <a:pt x="3967186" y="3120107"/>
                </a:lnTo>
                <a:lnTo>
                  <a:pt x="3940053" y="3155452"/>
                </a:lnTo>
                <a:lnTo>
                  <a:pt x="3912112" y="3190229"/>
                </a:lnTo>
                <a:lnTo>
                  <a:pt x="3883375" y="3224425"/>
                </a:lnTo>
                <a:lnTo>
                  <a:pt x="3853855" y="3258029"/>
                </a:lnTo>
                <a:lnTo>
                  <a:pt x="3823564" y="3291029"/>
                </a:lnTo>
                <a:lnTo>
                  <a:pt x="3792514" y="3323415"/>
                </a:lnTo>
                <a:lnTo>
                  <a:pt x="3760718" y="3355175"/>
                </a:lnTo>
                <a:lnTo>
                  <a:pt x="3728189" y="3386297"/>
                </a:lnTo>
                <a:lnTo>
                  <a:pt x="3694940" y="3416770"/>
                </a:lnTo>
                <a:lnTo>
                  <a:pt x="3660982" y="3446582"/>
                </a:lnTo>
                <a:lnTo>
                  <a:pt x="3626328" y="3475722"/>
                </a:lnTo>
                <a:lnTo>
                  <a:pt x="3590990" y="3504178"/>
                </a:lnTo>
                <a:lnTo>
                  <a:pt x="3554982" y="3531940"/>
                </a:lnTo>
                <a:lnTo>
                  <a:pt x="3518316" y="3558995"/>
                </a:lnTo>
                <a:lnTo>
                  <a:pt x="3481003" y="3585332"/>
                </a:lnTo>
                <a:lnTo>
                  <a:pt x="3443058" y="3610940"/>
                </a:lnTo>
                <a:lnTo>
                  <a:pt x="3404491" y="3635806"/>
                </a:lnTo>
                <a:lnTo>
                  <a:pt x="3365317" y="3659921"/>
                </a:lnTo>
                <a:lnTo>
                  <a:pt x="3325546" y="3683271"/>
                </a:lnTo>
                <a:lnTo>
                  <a:pt x="3285192" y="3705846"/>
                </a:lnTo>
                <a:lnTo>
                  <a:pt x="3244268" y="3727635"/>
                </a:lnTo>
                <a:lnTo>
                  <a:pt x="3202785" y="3748625"/>
                </a:lnTo>
                <a:lnTo>
                  <a:pt x="3160756" y="3768806"/>
                </a:lnTo>
                <a:lnTo>
                  <a:pt x="3118195" y="3788165"/>
                </a:lnTo>
                <a:lnTo>
                  <a:pt x="3075112" y="3806692"/>
                </a:lnTo>
                <a:lnTo>
                  <a:pt x="3031521" y="3824375"/>
                </a:lnTo>
                <a:lnTo>
                  <a:pt x="2987435" y="3841202"/>
                </a:lnTo>
                <a:lnTo>
                  <a:pt x="2942865" y="3857163"/>
                </a:lnTo>
                <a:lnTo>
                  <a:pt x="2897825" y="3872244"/>
                </a:lnTo>
                <a:lnTo>
                  <a:pt x="2852326" y="3886436"/>
                </a:lnTo>
                <a:lnTo>
                  <a:pt x="2806382" y="3899727"/>
                </a:lnTo>
                <a:lnTo>
                  <a:pt x="2760004" y="3912104"/>
                </a:lnTo>
                <a:lnTo>
                  <a:pt x="2713206" y="3923558"/>
                </a:lnTo>
                <a:lnTo>
                  <a:pt x="2666000" y="3934075"/>
                </a:lnTo>
                <a:lnTo>
                  <a:pt x="2618398" y="3943645"/>
                </a:lnTo>
                <a:lnTo>
                  <a:pt x="2570413" y="3952257"/>
                </a:lnTo>
                <a:lnTo>
                  <a:pt x="2522057" y="3959898"/>
                </a:lnTo>
                <a:lnTo>
                  <a:pt x="2473343" y="3966558"/>
                </a:lnTo>
                <a:lnTo>
                  <a:pt x="2424284" y="3972225"/>
                </a:lnTo>
                <a:lnTo>
                  <a:pt x="2374891" y="3976887"/>
                </a:lnTo>
                <a:lnTo>
                  <a:pt x="2325178" y="3980533"/>
                </a:lnTo>
                <a:lnTo>
                  <a:pt x="2275156" y="3983151"/>
                </a:lnTo>
                <a:lnTo>
                  <a:pt x="2224840" y="3984730"/>
                </a:lnTo>
                <a:lnTo>
                  <a:pt x="2174240" y="3985260"/>
                </a:lnTo>
                <a:lnTo>
                  <a:pt x="2123639" y="3984730"/>
                </a:lnTo>
                <a:lnTo>
                  <a:pt x="2073323" y="3983151"/>
                </a:lnTo>
                <a:lnTo>
                  <a:pt x="2023301" y="3980533"/>
                </a:lnTo>
                <a:lnTo>
                  <a:pt x="1973588" y="3976887"/>
                </a:lnTo>
                <a:lnTo>
                  <a:pt x="1924195" y="3972225"/>
                </a:lnTo>
                <a:lnTo>
                  <a:pt x="1875136" y="3966558"/>
                </a:lnTo>
                <a:lnTo>
                  <a:pt x="1826422" y="3959898"/>
                </a:lnTo>
                <a:lnTo>
                  <a:pt x="1778066" y="3952257"/>
                </a:lnTo>
                <a:lnTo>
                  <a:pt x="1730081" y="3943645"/>
                </a:lnTo>
                <a:lnTo>
                  <a:pt x="1682479" y="3934075"/>
                </a:lnTo>
                <a:lnTo>
                  <a:pt x="1635273" y="3923558"/>
                </a:lnTo>
                <a:lnTo>
                  <a:pt x="1588475" y="3912104"/>
                </a:lnTo>
                <a:lnTo>
                  <a:pt x="1542097" y="3899727"/>
                </a:lnTo>
                <a:lnTo>
                  <a:pt x="1496153" y="3886436"/>
                </a:lnTo>
                <a:lnTo>
                  <a:pt x="1450654" y="3872244"/>
                </a:lnTo>
                <a:lnTo>
                  <a:pt x="1405614" y="3857163"/>
                </a:lnTo>
                <a:lnTo>
                  <a:pt x="1361044" y="3841202"/>
                </a:lnTo>
                <a:lnTo>
                  <a:pt x="1316958" y="3824375"/>
                </a:lnTo>
                <a:lnTo>
                  <a:pt x="1273367" y="3806692"/>
                </a:lnTo>
                <a:lnTo>
                  <a:pt x="1230284" y="3788165"/>
                </a:lnTo>
                <a:lnTo>
                  <a:pt x="1187723" y="3768806"/>
                </a:lnTo>
                <a:lnTo>
                  <a:pt x="1145694" y="3748625"/>
                </a:lnTo>
                <a:lnTo>
                  <a:pt x="1104211" y="3727635"/>
                </a:lnTo>
                <a:lnTo>
                  <a:pt x="1063287" y="3705846"/>
                </a:lnTo>
                <a:lnTo>
                  <a:pt x="1022933" y="3683271"/>
                </a:lnTo>
                <a:lnTo>
                  <a:pt x="983162" y="3659921"/>
                </a:lnTo>
                <a:lnTo>
                  <a:pt x="943988" y="3635806"/>
                </a:lnTo>
                <a:lnTo>
                  <a:pt x="905421" y="3610940"/>
                </a:lnTo>
                <a:lnTo>
                  <a:pt x="867476" y="3585332"/>
                </a:lnTo>
                <a:lnTo>
                  <a:pt x="830163" y="3558995"/>
                </a:lnTo>
                <a:lnTo>
                  <a:pt x="793497" y="3531940"/>
                </a:lnTo>
                <a:lnTo>
                  <a:pt x="757489" y="3504178"/>
                </a:lnTo>
                <a:lnTo>
                  <a:pt x="722151" y="3475722"/>
                </a:lnTo>
                <a:lnTo>
                  <a:pt x="687497" y="3446582"/>
                </a:lnTo>
                <a:lnTo>
                  <a:pt x="653539" y="3416770"/>
                </a:lnTo>
                <a:lnTo>
                  <a:pt x="620290" y="3386297"/>
                </a:lnTo>
                <a:lnTo>
                  <a:pt x="587761" y="3355175"/>
                </a:lnTo>
                <a:lnTo>
                  <a:pt x="555965" y="3323415"/>
                </a:lnTo>
                <a:lnTo>
                  <a:pt x="524915" y="3291029"/>
                </a:lnTo>
                <a:lnTo>
                  <a:pt x="494624" y="3258029"/>
                </a:lnTo>
                <a:lnTo>
                  <a:pt x="465104" y="3224425"/>
                </a:lnTo>
                <a:lnTo>
                  <a:pt x="436367" y="3190229"/>
                </a:lnTo>
                <a:lnTo>
                  <a:pt x="408426" y="3155452"/>
                </a:lnTo>
                <a:lnTo>
                  <a:pt x="381293" y="3120107"/>
                </a:lnTo>
                <a:lnTo>
                  <a:pt x="354981" y="3084205"/>
                </a:lnTo>
                <a:lnTo>
                  <a:pt x="329503" y="3047756"/>
                </a:lnTo>
                <a:lnTo>
                  <a:pt x="304871" y="3010773"/>
                </a:lnTo>
                <a:lnTo>
                  <a:pt x="281097" y="2973267"/>
                </a:lnTo>
                <a:lnTo>
                  <a:pt x="258194" y="2935249"/>
                </a:lnTo>
                <a:lnTo>
                  <a:pt x="236175" y="2896731"/>
                </a:lnTo>
                <a:lnTo>
                  <a:pt x="215051" y="2857724"/>
                </a:lnTo>
                <a:lnTo>
                  <a:pt x="194836" y="2818241"/>
                </a:lnTo>
                <a:lnTo>
                  <a:pt x="175542" y="2778291"/>
                </a:lnTo>
                <a:lnTo>
                  <a:pt x="157182" y="2737887"/>
                </a:lnTo>
                <a:lnTo>
                  <a:pt x="139767" y="2697041"/>
                </a:lnTo>
                <a:lnTo>
                  <a:pt x="123311" y="2655763"/>
                </a:lnTo>
                <a:lnTo>
                  <a:pt x="107826" y="2614065"/>
                </a:lnTo>
                <a:lnTo>
                  <a:pt x="93325" y="2571959"/>
                </a:lnTo>
                <a:lnTo>
                  <a:pt x="79820" y="2529456"/>
                </a:lnTo>
                <a:lnTo>
                  <a:pt x="67323" y="2486567"/>
                </a:lnTo>
                <a:lnTo>
                  <a:pt x="55847" y="2443305"/>
                </a:lnTo>
                <a:lnTo>
                  <a:pt x="45405" y="2399679"/>
                </a:lnTo>
                <a:lnTo>
                  <a:pt x="36009" y="2355703"/>
                </a:lnTo>
                <a:lnTo>
                  <a:pt x="27671" y="2311387"/>
                </a:lnTo>
                <a:lnTo>
                  <a:pt x="20405" y="2266743"/>
                </a:lnTo>
                <a:lnTo>
                  <a:pt x="14222" y="2221782"/>
                </a:lnTo>
                <a:lnTo>
                  <a:pt x="9135" y="2176516"/>
                </a:lnTo>
                <a:lnTo>
                  <a:pt x="5157" y="2130957"/>
                </a:lnTo>
                <a:lnTo>
                  <a:pt x="2300" y="2085115"/>
                </a:lnTo>
                <a:lnTo>
                  <a:pt x="577" y="2039002"/>
                </a:lnTo>
                <a:lnTo>
                  <a:pt x="0" y="1992629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5906" y="1841052"/>
            <a:ext cx="1965460" cy="1743720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34585" marR="30418" indent="-833" algn="ctr">
              <a:spcBef>
                <a:spcPts val="66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TIDAK </a:t>
            </a:r>
            <a:r>
              <a:rPr sz="1600" b="1" spc="-13" dirty="0">
                <a:solidFill>
                  <a:srgbClr val="FFFFFF"/>
                </a:solidFill>
                <a:latin typeface="Calibri"/>
                <a:cs typeface="Calibri"/>
              </a:rPr>
              <a:t>ADA  PENGATURAN</a:t>
            </a:r>
            <a:r>
              <a:rPr sz="1600" b="1" spc="-8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NILAI  </a:t>
            </a:r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PENULIS  </a:t>
            </a:r>
            <a:r>
              <a:rPr sz="1600" b="1" spc="-7" dirty="0">
                <a:solidFill>
                  <a:srgbClr val="FFFFFF"/>
                </a:solidFill>
                <a:latin typeface="Calibri"/>
                <a:cs typeface="Calibri"/>
              </a:rPr>
              <a:t>KORESPONDENSI,  </a:t>
            </a:r>
            <a:r>
              <a:rPr sz="1600" b="1" spc="-36" dirty="0">
                <a:solidFill>
                  <a:srgbClr val="FFFFFF"/>
                </a:solidFill>
                <a:latin typeface="Calibri"/>
                <a:cs typeface="Calibri"/>
              </a:rPr>
              <a:t>YANG</a:t>
            </a:r>
            <a:r>
              <a:rPr sz="1600" b="1" spc="-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ADA:</a:t>
            </a:r>
            <a:endParaRPr sz="1600" dirty="0">
              <a:latin typeface="Calibri"/>
              <a:cs typeface="Calibri"/>
            </a:endParaRPr>
          </a:p>
          <a:p>
            <a:pPr algn="ctr">
              <a:spcBef>
                <a:spcPts val="3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r>
              <a:rPr sz="1600" b="1" spc="-1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36" dirty="0">
                <a:solidFill>
                  <a:srgbClr val="FFFFFF"/>
                </a:solidFill>
                <a:latin typeface="Calibri"/>
                <a:cs typeface="Calibri"/>
              </a:rPr>
              <a:t>P.PERTAMA</a:t>
            </a:r>
            <a:endParaRPr sz="1600" dirty="0">
              <a:latin typeface="Calibri"/>
              <a:cs typeface="Calibri"/>
            </a:endParaRPr>
          </a:p>
          <a:p>
            <a:pPr algn="ctr">
              <a:spcBef>
                <a:spcPts val="3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r>
              <a:rPr sz="1600" b="1" spc="-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P.PENDAMPING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884555"/>
          </a:xfrm>
        </p:spPr>
        <p:txBody>
          <a:bodyPr/>
          <a:lstStyle/>
          <a:p>
            <a:r>
              <a:rPr lang="en-US" dirty="0" err="1" smtClean="0"/>
              <a:t>Jurnal</a:t>
            </a:r>
            <a:r>
              <a:rPr lang="en-US" dirty="0" smtClean="0"/>
              <a:t> </a:t>
            </a:r>
            <a:r>
              <a:rPr lang="en-US" dirty="0" err="1" smtClean="0"/>
              <a:t>internasional</a:t>
            </a:r>
            <a:r>
              <a:rPr lang="en-US" dirty="0" smtClean="0"/>
              <a:t> </a:t>
            </a:r>
            <a:r>
              <a:rPr lang="en-US" dirty="0" err="1" smtClean="0"/>
              <a:t>scopus</a:t>
            </a:r>
            <a:r>
              <a:rPr lang="en-US" dirty="0" smtClean="0"/>
              <a:t> Q1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1600"/>
            <a:ext cx="10093959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5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708253" y="445486"/>
            <a:ext cx="11084560" cy="7630160"/>
          </a:xfrm>
          <a:prstGeom prst="rect">
            <a:avLst/>
          </a:prstGeom>
        </p:spPr>
      </p:pic>
      <p:pic>
        <p:nvPicPr>
          <p:cNvPr id="5" name="Picture 4" descr="Scimago Journal &amp; Country Ran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43" y="4064000"/>
            <a:ext cx="3022418" cy="27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48000" y="2215929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https://www.scimagojr.com/journalsearch.php?q=16800154711&amp;tip=sid</a:t>
            </a:r>
          </a:p>
        </p:txBody>
      </p:sp>
    </p:spTree>
    <p:extLst>
      <p:ext uri="{BB962C8B-B14F-4D97-AF65-F5344CB8AC3E}">
        <p14:creationId xmlns:p14="http://schemas.microsoft.com/office/powerpoint/2010/main" val="340925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6823"/>
            <a:ext cx="10515600" cy="2305673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REGULASI BARU UNTUK KENAIKAN</a:t>
            </a:r>
            <a:br>
              <a:rPr lang="en-US" sz="5400" b="1" dirty="0" smtClean="0">
                <a:solidFill>
                  <a:srgbClr val="FFFF00"/>
                </a:solidFill>
              </a:rPr>
            </a:br>
            <a:r>
              <a:rPr lang="en-US" sz="5400" b="1" dirty="0" smtClean="0">
                <a:solidFill>
                  <a:srgbClr val="FFFF00"/>
                </a:solidFill>
              </a:rPr>
              <a:t> JAFUNG DOSEN TH 2022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48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965"/>
            <a:ext cx="10515600" cy="640715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Contoh</a:t>
            </a:r>
            <a:r>
              <a:rPr lang="en-US" sz="3200" b="1" dirty="0" smtClean="0"/>
              <a:t> : </a:t>
            </a:r>
            <a:r>
              <a:rPr lang="en-US" sz="3200" b="1" dirty="0" err="1" smtClean="0"/>
              <a:t>jurnal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Internasional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scopus</a:t>
            </a:r>
            <a:r>
              <a:rPr lang="en-US" sz="3200" b="1" dirty="0" smtClean="0"/>
              <a:t> “Coverage Discontinued”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880" y="741680"/>
            <a:ext cx="10231119" cy="59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29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09" y="17143"/>
            <a:ext cx="7535251" cy="656977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60312" y="358412"/>
            <a:ext cx="7478930" cy="53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42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Jurnal</a:t>
            </a:r>
            <a:r>
              <a:rPr lang="en-US" sz="4000" dirty="0" smtClean="0"/>
              <a:t> </a:t>
            </a:r>
            <a:r>
              <a:rPr lang="en-US" sz="4000" dirty="0" err="1" smtClean="0"/>
              <a:t>scopus</a:t>
            </a:r>
            <a:r>
              <a:rPr lang="en-US" sz="4000" dirty="0" smtClean="0"/>
              <a:t> “Coverage discontinued”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13" y="1825625"/>
            <a:ext cx="8121061" cy="4351338"/>
          </a:xfrm>
          <a:prstGeom prst="rect">
            <a:avLst/>
          </a:prstGeom>
        </p:spPr>
      </p:pic>
      <p:pic>
        <p:nvPicPr>
          <p:cNvPr id="5" name="Picture 4" descr="Scimago Journal &amp; Country Ran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84" y="3518683"/>
            <a:ext cx="3247215" cy="2914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64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388" y="1049572"/>
            <a:ext cx="7943353" cy="1335819"/>
          </a:xfrm>
          <a:solidFill>
            <a:srgbClr val="000066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BAGAIMANA MELIHAT/MENCARI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INDEXING JURNAL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9388" y="2663687"/>
            <a:ext cx="7943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/>
              <a:t>Jurnal</a:t>
            </a:r>
            <a:r>
              <a:rPr lang="en-US" sz="2800" dirty="0" smtClean="0"/>
              <a:t> Nasional</a:t>
            </a:r>
          </a:p>
          <a:p>
            <a:pPr marL="342900" indent="-342900">
              <a:buAutoNum type="arabicPeriod"/>
            </a:pPr>
            <a:r>
              <a:rPr lang="en-US" sz="2800" dirty="0" err="1" smtClean="0"/>
              <a:t>Jurnal</a:t>
            </a:r>
            <a:r>
              <a:rPr lang="en-US" sz="2800" dirty="0" smtClean="0"/>
              <a:t> Nasional </a:t>
            </a:r>
            <a:r>
              <a:rPr lang="en-US" sz="2800" dirty="0" err="1" smtClean="0"/>
              <a:t>Terakreditasi</a:t>
            </a: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err="1" smtClean="0"/>
              <a:t>Jurnal</a:t>
            </a:r>
            <a:r>
              <a:rPr lang="en-US" sz="2800" dirty="0" smtClean="0"/>
              <a:t> </a:t>
            </a:r>
            <a:r>
              <a:rPr lang="en-US" sz="2800" dirty="0" err="1" smtClean="0"/>
              <a:t>Internasional</a:t>
            </a: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err="1" smtClean="0"/>
              <a:t>Jurnal</a:t>
            </a:r>
            <a:r>
              <a:rPr lang="en-US" sz="2800" dirty="0" smtClean="0"/>
              <a:t> </a:t>
            </a:r>
            <a:r>
              <a:rPr lang="en-US" sz="2800" dirty="0" err="1" smtClean="0"/>
              <a:t>Internasional</a:t>
            </a:r>
            <a:r>
              <a:rPr lang="en-US" sz="2800" dirty="0" smtClean="0"/>
              <a:t> </a:t>
            </a:r>
            <a:r>
              <a:rPr lang="en-US" sz="2800" dirty="0" err="1" smtClean="0"/>
              <a:t>Bereputasi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0484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Mencari</a:t>
            </a:r>
            <a:r>
              <a:rPr lang="en-US" sz="3600" dirty="0" smtClean="0"/>
              <a:t> indexing </a:t>
            </a:r>
            <a:r>
              <a:rPr lang="en-US" sz="3600" dirty="0" err="1" smtClean="0"/>
              <a:t>jurnal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5951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Jurnal</a:t>
            </a:r>
            <a:r>
              <a:rPr lang="en-US" dirty="0" smtClean="0">
                <a:solidFill>
                  <a:srgbClr val="0000FF"/>
                </a:solidFill>
              </a:rPr>
              <a:t> Nasional</a:t>
            </a:r>
          </a:p>
          <a:p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jurnal</a:t>
            </a:r>
            <a:endParaRPr lang="en-US" dirty="0" smtClean="0"/>
          </a:p>
          <a:p>
            <a:r>
              <a:rPr lang="en-US" dirty="0" err="1" smtClean="0"/>
              <a:t>Tertera</a:t>
            </a:r>
            <a:r>
              <a:rPr lang="en-US" dirty="0" smtClean="0"/>
              <a:t>/</a:t>
            </a:r>
            <a:r>
              <a:rPr lang="en-US" dirty="0" err="1" smtClean="0"/>
              <a:t>cek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Home</a:t>
            </a:r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tertera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5283" y="1773144"/>
            <a:ext cx="53585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Jurnal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N</a:t>
            </a:r>
            <a:r>
              <a:rPr lang="en-US" sz="2800" dirty="0" smtClean="0">
                <a:solidFill>
                  <a:srgbClr val="0000FF"/>
                </a:solidFill>
              </a:rPr>
              <a:t>asional </a:t>
            </a:r>
            <a:r>
              <a:rPr lang="en-US" sz="2800" dirty="0" err="1" smtClean="0">
                <a:solidFill>
                  <a:srgbClr val="0000FF"/>
                </a:solidFill>
              </a:rPr>
              <a:t>terakreditasi</a:t>
            </a:r>
            <a:r>
              <a:rPr lang="en-US" sz="2800" dirty="0" smtClean="0">
                <a:solidFill>
                  <a:srgbClr val="0000FF"/>
                </a:solidFill>
              </a:rPr>
              <a:t>/</a:t>
            </a:r>
            <a:r>
              <a:rPr lang="en-US" sz="2800" dirty="0" err="1" smtClean="0">
                <a:solidFill>
                  <a:srgbClr val="0000FF"/>
                </a:solidFill>
              </a:rPr>
              <a:t>Sinta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/>
              <a:t>Bisa</a:t>
            </a:r>
            <a:r>
              <a:rPr lang="en-US" sz="2800" dirty="0" smtClean="0"/>
              <a:t> </a:t>
            </a:r>
            <a:r>
              <a:rPr lang="en-US" sz="2800" dirty="0" err="1" smtClean="0"/>
              <a:t>dilihat</a:t>
            </a:r>
            <a:r>
              <a:rPr lang="en-US" sz="2800" dirty="0" smtClean="0"/>
              <a:t> via SK </a:t>
            </a:r>
            <a:r>
              <a:rPr lang="en-US" sz="2800" dirty="0" err="1" smtClean="0"/>
              <a:t>Menteri</a:t>
            </a: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Melalui </a:t>
            </a:r>
            <a:r>
              <a:rPr lang="en-US" sz="2800" dirty="0" err="1" smtClean="0"/>
              <a:t>nama</a:t>
            </a:r>
            <a:r>
              <a:rPr lang="en-US" sz="2800" dirty="0" smtClean="0"/>
              <a:t> </a:t>
            </a:r>
            <a:r>
              <a:rPr lang="en-US" sz="2800" dirty="0" err="1" smtClean="0"/>
              <a:t>jurnal</a:t>
            </a:r>
            <a:r>
              <a:rPr lang="en-US" sz="2800" dirty="0" smtClean="0"/>
              <a:t>, </a:t>
            </a:r>
            <a:r>
              <a:rPr lang="en-US" sz="2800" dirty="0" err="1" smtClean="0"/>
              <a:t>dicek</a:t>
            </a: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/>
              <a:t>Seharusnya</a:t>
            </a:r>
            <a:r>
              <a:rPr lang="en-US" sz="2800" dirty="0" smtClean="0"/>
              <a:t> </a:t>
            </a:r>
            <a:r>
              <a:rPr lang="en-US" sz="2800" dirty="0" err="1" smtClean="0"/>
              <a:t>dicantumkan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Policy </a:t>
            </a:r>
            <a:r>
              <a:rPr lang="en-US" sz="2800" dirty="0" err="1" smtClean="0">
                <a:solidFill>
                  <a:srgbClr val="0000FF"/>
                </a:solidFill>
              </a:rPr>
              <a:t>jurnal</a:t>
            </a:r>
            <a:r>
              <a:rPr lang="en-US" sz="2800" dirty="0" smtClean="0"/>
              <a:t>: Focus </a:t>
            </a:r>
            <a:r>
              <a:rPr lang="en-US" sz="2800" dirty="0" err="1" smtClean="0"/>
              <a:t>dan</a:t>
            </a:r>
            <a:r>
              <a:rPr lang="en-US" sz="2800" dirty="0" smtClean="0"/>
              <a:t> Scope, publication Ethic, Editorial Team, </a:t>
            </a:r>
            <a:r>
              <a:rPr lang="en-US" sz="2800" dirty="0" err="1" smtClean="0"/>
              <a:t>peerreview</a:t>
            </a:r>
            <a:r>
              <a:rPr lang="en-US" sz="2800" dirty="0" smtClean="0"/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endexing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rgbClr val="0000FF"/>
                </a:solidFill>
              </a:rPr>
              <a:t>Indeks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Jurnal</a:t>
            </a:r>
            <a:r>
              <a:rPr lang="en-US" sz="2800" dirty="0" smtClean="0">
                <a:solidFill>
                  <a:srgbClr val="0000FF"/>
                </a:solidFill>
              </a:rPr>
              <a:t>: Google, </a:t>
            </a:r>
            <a:r>
              <a:rPr lang="en-US" sz="2800" dirty="0" err="1" smtClean="0">
                <a:solidFill>
                  <a:srgbClr val="0000FF"/>
                </a:solidFill>
              </a:rPr>
              <a:t>garuda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Sinta</a:t>
            </a:r>
            <a:r>
              <a:rPr lang="en-US" sz="2800" dirty="0" smtClean="0">
                <a:solidFill>
                  <a:srgbClr val="0000FF"/>
                </a:solidFill>
              </a:rPr>
              <a:t>, DOAJ, Scopus, </a:t>
            </a:r>
            <a:r>
              <a:rPr lang="en-US" sz="2800" dirty="0" err="1" smtClean="0">
                <a:solidFill>
                  <a:srgbClr val="0000FF"/>
                </a:solidFill>
              </a:rPr>
              <a:t>WoS</a:t>
            </a:r>
            <a:r>
              <a:rPr lang="en-US" sz="2800" dirty="0" smtClean="0">
                <a:solidFill>
                  <a:srgbClr val="0000FF"/>
                </a:solidFill>
              </a:rPr>
              <a:t>, ..</a:t>
            </a:r>
            <a:r>
              <a:rPr lang="en-US" sz="2800" dirty="0" err="1" smtClean="0">
                <a:solidFill>
                  <a:srgbClr val="0000FF"/>
                </a:solidFill>
              </a:rPr>
              <a:t>dll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57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07099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55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7842"/>
            <a:ext cx="10515600" cy="62169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Jurnal</a:t>
            </a:r>
            <a:r>
              <a:rPr lang="en-US" sz="3200" dirty="0" smtClean="0"/>
              <a:t> </a:t>
            </a:r>
            <a:r>
              <a:rPr lang="en-US" sz="3200" dirty="0" err="1" smtClean="0"/>
              <a:t>Internasional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799537"/>
            <a:ext cx="10257182" cy="5990877"/>
          </a:xfrm>
        </p:spPr>
      </p:pic>
    </p:spTree>
    <p:extLst>
      <p:ext uri="{BB962C8B-B14F-4D97-AF65-F5344CB8AC3E}">
        <p14:creationId xmlns:p14="http://schemas.microsoft.com/office/powerpoint/2010/main" val="530749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3944"/>
          </a:xfrm>
        </p:spPr>
        <p:txBody>
          <a:bodyPr/>
          <a:lstStyle/>
          <a:p>
            <a:r>
              <a:rPr lang="en-US" dirty="0" err="1" smtClean="0"/>
              <a:t>Jelajah</a:t>
            </a:r>
            <a:r>
              <a:rPr lang="en-US" dirty="0" smtClean="0"/>
              <a:t> </a:t>
            </a:r>
            <a:r>
              <a:rPr lang="en-US" dirty="0" err="1" smtClean="0"/>
              <a:t>jurnal</a:t>
            </a:r>
            <a:r>
              <a:rPr lang="en-US" dirty="0" smtClean="0"/>
              <a:t> </a:t>
            </a:r>
            <a:r>
              <a:rPr lang="en-US" dirty="0" err="1" smtClean="0"/>
              <a:t>internasional</a:t>
            </a:r>
            <a:r>
              <a:rPr lang="en-US" dirty="0" smtClean="0"/>
              <a:t> </a:t>
            </a:r>
            <a:r>
              <a:rPr lang="en-US" dirty="0" err="1" smtClean="0"/>
              <a:t>ilmu</a:t>
            </a:r>
            <a:r>
              <a:rPr lang="en-US" dirty="0" smtClean="0"/>
              <a:t> </a:t>
            </a:r>
            <a:r>
              <a:rPr lang="en-US" dirty="0" err="1" smtClean="0"/>
              <a:t>teknik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1830"/>
            <a:ext cx="10425913" cy="476085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International journal of engineering and technology Vol 9, No 3. 2017</a:t>
            </a:r>
          </a:p>
          <a:p>
            <a:r>
              <a:rPr lang="en-US" sz="1800" dirty="0"/>
              <a:t>https://www.scimagojr.com/journalsearch.php?q=21100406800&amp;tip=sid&amp;clean=0</a:t>
            </a:r>
            <a:endParaRPr lang="en-US" sz="1800" dirty="0" smtClean="0"/>
          </a:p>
          <a:p>
            <a:r>
              <a:rPr lang="en-US" sz="1800" dirty="0" smtClean="0"/>
              <a:t>Journal engineering of applied and scientific Vol 13, No 20, 2018</a:t>
            </a:r>
          </a:p>
          <a:p>
            <a:r>
              <a:rPr lang="en-US" sz="1800" dirty="0" err="1" smtClean="0"/>
              <a:t>Heliyon</a:t>
            </a:r>
            <a:r>
              <a:rPr lang="en-US" sz="1800" dirty="0" smtClean="0"/>
              <a:t> Journal (</a:t>
            </a:r>
            <a:r>
              <a:rPr lang="en-US" sz="1800" dirty="0" err="1" smtClean="0"/>
              <a:t>scopus</a:t>
            </a:r>
            <a:r>
              <a:rPr lang="en-US" sz="1800" dirty="0" smtClean="0"/>
              <a:t>). </a:t>
            </a:r>
            <a:r>
              <a:rPr lang="en-US" sz="1800" dirty="0" err="1" smtClean="0"/>
              <a:t>Multidisiplin</a:t>
            </a:r>
            <a:r>
              <a:rPr lang="en-US" sz="1800" dirty="0"/>
              <a:t> (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www.scimagojr.com/journalsearch.php?q=21100411756&amp;tip=sid</a:t>
            </a:r>
            <a:r>
              <a:rPr lang="en-US" sz="1800" dirty="0" smtClean="0"/>
              <a:t>)</a:t>
            </a:r>
          </a:p>
          <a:p>
            <a:r>
              <a:rPr lang="en-US" sz="1800" b="1" dirty="0"/>
              <a:t>International Journal of Engineering and </a:t>
            </a:r>
            <a:r>
              <a:rPr lang="en-US" sz="1800" b="1" dirty="0" smtClean="0"/>
              <a:t>Technology (</a:t>
            </a:r>
            <a:r>
              <a:rPr lang="en-US" sz="1800" b="1" dirty="0" smtClean="0">
                <a:solidFill>
                  <a:srgbClr val="FF0000"/>
                </a:solidFill>
              </a:rPr>
              <a:t>discontinued in 2017</a:t>
            </a:r>
            <a:r>
              <a:rPr lang="en-US" sz="1800" b="1" dirty="0" smtClean="0"/>
              <a:t>) </a:t>
            </a:r>
            <a:r>
              <a:rPr lang="en-US" sz="1800" b="1" dirty="0" err="1" smtClean="0"/>
              <a:t>mengapa</a:t>
            </a:r>
            <a:r>
              <a:rPr lang="en-US" sz="1800" b="1" dirty="0"/>
              <a:t>? </a:t>
            </a:r>
            <a:r>
              <a:rPr lang="en-US" sz="1800" b="1" dirty="0">
                <a:hlinkClick r:id="rId3"/>
              </a:rPr>
              <a:t>https://</a:t>
            </a:r>
            <a:r>
              <a:rPr lang="en-US" sz="1800" b="1" dirty="0" smtClean="0">
                <a:hlinkClick r:id="rId3"/>
              </a:rPr>
              <a:t>www.scimagojr.com/journalsearch.php?q=21100200832&amp;tip=sid</a:t>
            </a:r>
            <a:endParaRPr lang="en-US" sz="1800" b="1" dirty="0"/>
          </a:p>
          <a:p>
            <a:r>
              <a:rPr lang="en-US" sz="1800" b="1" dirty="0" smtClean="0"/>
              <a:t>Canadian </a:t>
            </a:r>
            <a:r>
              <a:rPr lang="en-US" sz="1800" b="1" dirty="0" err="1" smtClean="0"/>
              <a:t>jotnal</a:t>
            </a:r>
            <a:r>
              <a:rPr lang="en-US" sz="1800" b="1" dirty="0" smtClean="0"/>
              <a:t> of civil and </a:t>
            </a:r>
            <a:r>
              <a:rPr lang="en-US" sz="1800" b="1" dirty="0"/>
              <a:t>engineering (</a:t>
            </a:r>
            <a:r>
              <a:rPr lang="en-US" sz="1800" b="1" dirty="0">
                <a:hlinkClick r:id="rId4"/>
              </a:rPr>
              <a:t>https://</a:t>
            </a:r>
            <a:r>
              <a:rPr lang="en-US" sz="1800" b="1" dirty="0" smtClean="0">
                <a:hlinkClick r:id="rId4"/>
              </a:rPr>
              <a:t>www.scimagojr.com/2021/journalsearch.php?q=14976&amp;tip=sid&amp;clean=0</a:t>
            </a:r>
            <a:r>
              <a:rPr lang="en-US" sz="1800" b="1" dirty="0" smtClean="0"/>
              <a:t>) SJR= 0,37 (</a:t>
            </a:r>
            <a:r>
              <a:rPr lang="en-US" sz="1800" b="1" dirty="0" err="1" smtClean="0"/>
              <a:t>selevel</a:t>
            </a:r>
            <a:r>
              <a:rPr lang="en-US" sz="1800" b="1" dirty="0" smtClean="0"/>
              <a:t> Q3), </a:t>
            </a:r>
            <a:r>
              <a:rPr lang="en-US" sz="1800" b="1" dirty="0" err="1" smtClean="0"/>
              <a:t>untuk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syarat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khusus</a:t>
            </a:r>
            <a:r>
              <a:rPr lang="en-US" sz="1800" b="1" dirty="0" smtClean="0"/>
              <a:t>. </a:t>
            </a:r>
            <a:r>
              <a:rPr lang="en-US" sz="1800" b="1" dirty="0" err="1" smtClean="0"/>
              <a:t>Teknik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Sipil</a:t>
            </a:r>
            <a:endParaRPr lang="en-US" sz="1800" b="1" dirty="0" smtClean="0"/>
          </a:p>
          <a:p>
            <a:r>
              <a:rPr lang="en-US" sz="1800" b="1" dirty="0" smtClean="0"/>
              <a:t>International journal of </a:t>
            </a:r>
            <a:r>
              <a:rPr lang="en-US" sz="1800" b="1" dirty="0"/>
              <a:t>project management (</a:t>
            </a:r>
            <a:r>
              <a:rPr lang="en-US" sz="1800" b="1" dirty="0">
                <a:hlinkClick r:id="rId5"/>
              </a:rPr>
              <a:t>https://</a:t>
            </a:r>
            <a:r>
              <a:rPr lang="en-US" sz="1800" b="1" dirty="0" smtClean="0">
                <a:hlinkClick r:id="rId5"/>
              </a:rPr>
              <a:t>www.scimagojr.com/journalsearch.php?q=19696&amp;tip=sid</a:t>
            </a:r>
            <a:r>
              <a:rPr lang="en-US" sz="1800" b="1" dirty="0" smtClean="0"/>
              <a:t>) </a:t>
            </a:r>
            <a:r>
              <a:rPr lang="en-US" sz="1800" b="1" dirty="0" err="1" smtClean="0"/>
              <a:t>scopus</a:t>
            </a:r>
            <a:r>
              <a:rPr lang="en-US" sz="1800" b="1" dirty="0" smtClean="0"/>
              <a:t> dg SJR=2,5 (</a:t>
            </a:r>
            <a:r>
              <a:rPr lang="en-US" sz="1800" b="1" dirty="0" err="1" smtClean="0"/>
              <a:t>selevel</a:t>
            </a:r>
            <a:r>
              <a:rPr lang="en-US" sz="1800" b="1" dirty="0" smtClean="0"/>
              <a:t> Q1). </a:t>
            </a:r>
            <a:r>
              <a:rPr lang="en-US" sz="1800" b="1" dirty="0" err="1" smtClean="0"/>
              <a:t>Jurnal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bagus</a:t>
            </a:r>
            <a:r>
              <a:rPr lang="en-US" sz="1800" b="1" dirty="0" smtClean="0"/>
              <a:t>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94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4" y="38530"/>
            <a:ext cx="9143999" cy="1116409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8332" rIns="0" bIns="0" rtlCol="0" anchor="ctr">
            <a:spAutoFit/>
          </a:bodyPr>
          <a:lstStyle/>
          <a:p>
            <a:pPr marL="8332">
              <a:spcBef>
                <a:spcPts val="66"/>
              </a:spcBef>
            </a:pPr>
            <a:r>
              <a:rPr sz="2000" b="1" spc="-3" dirty="0">
                <a:solidFill>
                  <a:srgbClr val="FFFF00"/>
                </a:solidFill>
                <a:latin typeface="Arial"/>
                <a:cs typeface="Arial"/>
              </a:rPr>
              <a:t/>
            </a:r>
            <a:br>
              <a:rPr sz="2000" b="1" spc="-3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2000" b="1" spc="-3" dirty="0" smtClean="0">
                <a:solidFill>
                  <a:srgbClr val="FFFF00"/>
                </a:solidFill>
                <a:latin typeface="Arial"/>
                <a:cs typeface="Arial"/>
              </a:rPr>
              <a:t>      </a:t>
            </a:r>
            <a:r>
              <a:rPr sz="2000" b="1" spc="-3" dirty="0" smtClean="0">
                <a:solidFill>
                  <a:srgbClr val="FFFF00"/>
                </a:solidFill>
                <a:latin typeface="Arial"/>
                <a:cs typeface="Arial"/>
              </a:rPr>
              <a:t>ISSU-ISSU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PERUBAHAN </a:t>
            </a:r>
            <a:r>
              <a:rPr sz="2000" b="1" spc="-3" dirty="0">
                <a:solidFill>
                  <a:srgbClr val="FFFF00"/>
                </a:solidFill>
                <a:latin typeface="Arial"/>
                <a:cs typeface="Arial"/>
              </a:rPr>
              <a:t>UNTUK </a:t>
            </a:r>
            <a:r>
              <a:rPr sz="2000" b="1" spc="-16" dirty="0">
                <a:solidFill>
                  <a:srgbClr val="FFFF00"/>
                </a:solidFill>
                <a:latin typeface="Arial"/>
                <a:cs typeface="Arial"/>
              </a:rPr>
              <a:t>PERMENPAN</a:t>
            </a:r>
            <a:r>
              <a:rPr lang="en-US" sz="2000" b="1" spc="-1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16" dirty="0">
                <a:solidFill>
                  <a:srgbClr val="FFFF00"/>
                </a:solidFill>
                <a:latin typeface="Arial"/>
                <a:cs typeface="Arial"/>
              </a:rPr>
              <a:t>RB,</a:t>
            </a:r>
            <a:r>
              <a:rPr sz="2000" b="1" spc="16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PERMENDIKBUD,</a:t>
            </a:r>
          </a:p>
          <a:p>
            <a:pPr marL="459946">
              <a:spcBef>
                <a:spcPts val="3"/>
              </a:spcBef>
            </a:pP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PO </a:t>
            </a:r>
            <a:r>
              <a:rPr sz="2000" b="1" spc="-66" dirty="0">
                <a:solidFill>
                  <a:srgbClr val="FFFF00"/>
                </a:solidFill>
                <a:latin typeface="Arial"/>
                <a:cs typeface="Arial"/>
              </a:rPr>
              <a:t>PAK </a:t>
            </a:r>
            <a:r>
              <a:rPr sz="2000" b="1" spc="-16" dirty="0">
                <a:solidFill>
                  <a:srgbClr val="FFFF00"/>
                </a:solidFill>
                <a:latin typeface="Arial"/>
                <a:cs typeface="Arial"/>
              </a:rPr>
              <a:t>BARU </a:t>
            </a:r>
            <a:r>
              <a:rPr sz="2000" b="1" spc="-3" dirty="0">
                <a:solidFill>
                  <a:srgbClr val="FFFF00"/>
                </a:solidFill>
                <a:latin typeface="Arial"/>
                <a:cs typeface="Arial"/>
              </a:rPr>
              <a:t>(IN PROGRESS_PERENCANAAN </a:t>
            </a:r>
            <a:r>
              <a:rPr sz="2000" b="1" spc="-39" dirty="0">
                <a:solidFill>
                  <a:srgbClr val="FFFF00"/>
                </a:solidFill>
                <a:latin typeface="Arial"/>
                <a:cs typeface="Arial"/>
              </a:rPr>
              <a:t>TAHUN</a:t>
            </a:r>
            <a:r>
              <a:rPr sz="20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 smtClean="0">
                <a:solidFill>
                  <a:srgbClr val="FFFF00"/>
                </a:solidFill>
                <a:latin typeface="Arial"/>
                <a:cs typeface="Arial"/>
              </a:rPr>
              <a:t>202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sz="2000" b="1" dirty="0" smtClean="0">
                <a:solidFill>
                  <a:srgbClr val="FFFF00"/>
                </a:solidFill>
                <a:latin typeface="Arial"/>
                <a:cs typeface="Arial"/>
              </a:rPr>
              <a:t>)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/>
            </a:r>
            <a:br>
              <a:rPr sz="2000" b="1" dirty="0">
                <a:solidFill>
                  <a:srgbClr val="FFFF00"/>
                </a:solidFill>
                <a:latin typeface="Arial"/>
                <a:cs typeface="Arial"/>
              </a:rPr>
            </a:br>
            <a:endParaRPr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1505" y="1772817"/>
            <a:ext cx="3622486" cy="3925630"/>
          </a:xfrm>
          <a:prstGeom prst="rect">
            <a:avLst/>
          </a:prstGeom>
        </p:spPr>
        <p:txBody>
          <a:bodyPr vert="horz" wrap="square" lIns="0" tIns="14165" rIns="0" bIns="0" rtlCol="0">
            <a:spAutoFit/>
          </a:bodyPr>
          <a:lstStyle/>
          <a:p>
            <a:pPr marL="189978" marR="178313" indent="-181646">
              <a:lnSpc>
                <a:spcPct val="103200"/>
              </a:lnSpc>
              <a:spcBef>
                <a:spcPts val="112"/>
              </a:spcBef>
              <a:buAutoNum type="alphaUcPeriod"/>
              <a:tabLst>
                <a:tab pos="199976" algn="l"/>
              </a:tabLst>
            </a:pPr>
            <a:r>
              <a:rPr b="1" spc="-33" dirty="0">
                <a:latin typeface="Arial"/>
                <a:cs typeface="Arial"/>
              </a:rPr>
              <a:t>KEGIATAN </a:t>
            </a:r>
            <a:r>
              <a:rPr b="1" u="heavy" spc="-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KAMPUS </a:t>
            </a:r>
            <a:r>
              <a:rPr b="1" u="heavy" spc="-3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MERDEKA</a:t>
            </a:r>
            <a:r>
              <a:rPr b="1" spc="-3" dirty="0">
                <a:latin typeface="Arial"/>
                <a:cs typeface="Arial"/>
              </a:rPr>
              <a:t>, </a:t>
            </a:r>
            <a:r>
              <a:rPr b="1" u="heavy" spc="-3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MERDEKA </a:t>
            </a:r>
            <a:r>
              <a:rPr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BELAJAR</a:t>
            </a:r>
            <a:r>
              <a:rPr b="1" spc="-10" dirty="0">
                <a:latin typeface="Arial"/>
                <a:cs typeface="Arial"/>
              </a:rPr>
              <a:t> (JAM  </a:t>
            </a:r>
            <a:r>
              <a:rPr b="1" spc="-33" dirty="0">
                <a:latin typeface="Arial"/>
                <a:cs typeface="Arial"/>
              </a:rPr>
              <a:t>KEGIATAN </a:t>
            </a:r>
            <a:r>
              <a:rPr b="1" spc="-16" dirty="0">
                <a:latin typeface="Arial"/>
                <a:cs typeface="Arial"/>
              </a:rPr>
              <a:t>DISETARAKAN</a:t>
            </a:r>
            <a:r>
              <a:rPr b="1" spc="144" dirty="0">
                <a:latin typeface="Arial"/>
                <a:cs typeface="Arial"/>
              </a:rPr>
              <a:t> </a:t>
            </a:r>
            <a:r>
              <a:rPr b="1" spc="-3" dirty="0">
                <a:latin typeface="Arial"/>
                <a:cs typeface="Arial"/>
              </a:rPr>
              <a:t>sks)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23"/>
              </a:spcBef>
              <a:buFont typeface="Arial"/>
              <a:buAutoNum type="alphaUcPeriod"/>
            </a:pPr>
            <a:endParaRPr dirty="0">
              <a:latin typeface="Times New Roman"/>
              <a:cs typeface="Times New Roman"/>
            </a:endParaRPr>
          </a:p>
          <a:p>
            <a:pPr marL="209559" indent="-186646">
              <a:buAutoNum type="alphaUcPeriod"/>
              <a:tabLst>
                <a:tab pos="209975" algn="l"/>
              </a:tabLst>
            </a:pPr>
            <a:r>
              <a:rPr b="1" spc="-7" dirty="0">
                <a:latin typeface="Arial"/>
                <a:cs typeface="Arial"/>
              </a:rPr>
              <a:t>AKOMODASI JALUR </a:t>
            </a:r>
            <a:r>
              <a:rPr b="1" u="heavy" spc="-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VOKASI</a:t>
            </a:r>
            <a:r>
              <a:rPr b="1" spc="79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DAN</a:t>
            </a:r>
            <a:endParaRPr dirty="0">
              <a:latin typeface="Arial"/>
              <a:cs typeface="Arial"/>
            </a:endParaRPr>
          </a:p>
          <a:p>
            <a:pPr marL="189978"/>
            <a:r>
              <a:rPr b="1" spc="-3" dirty="0">
                <a:latin typeface="Arial"/>
                <a:cs typeface="Arial"/>
              </a:rPr>
              <a:t>PROFESI </a:t>
            </a:r>
            <a:r>
              <a:rPr b="1" spc="-7" dirty="0">
                <a:latin typeface="Arial"/>
                <a:cs typeface="Arial"/>
              </a:rPr>
              <a:t>SELAIN</a:t>
            </a:r>
            <a:r>
              <a:rPr b="1" spc="-16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AKADEMIK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23"/>
              </a:spcBef>
            </a:pPr>
            <a:endParaRPr dirty="0">
              <a:latin typeface="Times New Roman"/>
              <a:cs typeface="Times New Roman"/>
            </a:endParaRPr>
          </a:p>
          <a:p>
            <a:pPr marL="214974" indent="-191645">
              <a:buAutoNum type="alphaUcPeriod" startAt="3"/>
              <a:tabLst>
                <a:tab pos="214974" algn="l"/>
              </a:tabLst>
            </a:pPr>
            <a:r>
              <a:rPr b="1" u="heavy" spc="-3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PROPORSI</a:t>
            </a:r>
            <a:r>
              <a:rPr b="1" spc="-3" dirty="0">
                <a:latin typeface="Arial"/>
                <a:cs typeface="Arial"/>
              </a:rPr>
              <a:t> </a:t>
            </a:r>
            <a:r>
              <a:rPr b="1" spc="-7" dirty="0">
                <a:latin typeface="Arial"/>
                <a:cs typeface="Arial"/>
              </a:rPr>
              <a:t>TRI DHARMA</a:t>
            </a:r>
            <a:r>
              <a:rPr b="1" spc="-39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PT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23"/>
              </a:spcBef>
              <a:buFont typeface="Arial"/>
              <a:buAutoNum type="alphaUcPeriod" startAt="3"/>
            </a:pPr>
            <a:endParaRPr dirty="0">
              <a:latin typeface="Times New Roman"/>
              <a:cs typeface="Times New Roman"/>
            </a:endParaRPr>
          </a:p>
          <a:p>
            <a:pPr marL="189978" marR="264136" indent="-166647">
              <a:buFont typeface="Arial"/>
              <a:buAutoNum type="alphaUcPeriod" startAt="3"/>
              <a:tabLst>
                <a:tab pos="209975" algn="l"/>
              </a:tabLst>
            </a:pPr>
            <a:r>
              <a:rPr b="1" spc="-26" dirty="0">
                <a:latin typeface="Arial"/>
                <a:cs typeface="Arial"/>
              </a:rPr>
              <a:t>ALTERNATIF </a:t>
            </a:r>
            <a:r>
              <a:rPr b="1" spc="-7" dirty="0">
                <a:latin typeface="Arial"/>
                <a:cs typeface="Arial"/>
              </a:rPr>
              <a:t>KARIL </a:t>
            </a:r>
            <a:r>
              <a:rPr b="1" spc="-43" dirty="0">
                <a:latin typeface="Arial"/>
                <a:cs typeface="Arial"/>
              </a:rPr>
              <a:t>SYARAT  </a:t>
            </a:r>
            <a:r>
              <a:rPr b="1" spc="-3" dirty="0">
                <a:latin typeface="Arial"/>
                <a:cs typeface="Arial"/>
              </a:rPr>
              <a:t>KHUSUS </a:t>
            </a:r>
            <a:r>
              <a:rPr b="1" spc="-7" dirty="0">
                <a:latin typeface="Arial"/>
                <a:cs typeface="Arial"/>
              </a:rPr>
              <a:t>(JURNAL </a:t>
            </a:r>
            <a:r>
              <a:rPr b="1" spc="-62" dirty="0">
                <a:latin typeface="Arial"/>
                <a:cs typeface="Arial"/>
              </a:rPr>
              <a:t>ATAU</a:t>
            </a:r>
            <a:r>
              <a:rPr b="1" spc="-3" dirty="0">
                <a:latin typeface="Arial"/>
                <a:cs typeface="Arial"/>
              </a:rPr>
              <a:t> </a:t>
            </a:r>
            <a:r>
              <a:rPr b="1" spc="-39" dirty="0">
                <a:latin typeface="Arial"/>
                <a:cs typeface="Arial"/>
              </a:rPr>
              <a:t>YANG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b="1" u="sng" spc="-2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SETARA</a:t>
            </a:r>
            <a:r>
              <a:rPr b="1" u="sng" spc="-26" dirty="0">
                <a:latin typeface="Arial"/>
                <a:cs typeface="Arial"/>
              </a:rPr>
              <a:t>)</a:t>
            </a:r>
            <a:endParaRPr u="sng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95666" y="1699769"/>
            <a:ext cx="5703557" cy="4681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31907" y="3873902"/>
            <a:ext cx="352425" cy="347186"/>
          </a:xfrm>
          <a:custGeom>
            <a:avLst/>
            <a:gdLst/>
            <a:ahLst/>
            <a:cxnLst/>
            <a:rect l="l" t="t" r="r" b="b"/>
            <a:pathLst>
              <a:path w="469900" h="617219">
                <a:moveTo>
                  <a:pt x="234950" y="0"/>
                </a:moveTo>
                <a:lnTo>
                  <a:pt x="234950" y="154304"/>
                </a:lnTo>
                <a:lnTo>
                  <a:pt x="0" y="154304"/>
                </a:lnTo>
                <a:lnTo>
                  <a:pt x="0" y="462914"/>
                </a:lnTo>
                <a:lnTo>
                  <a:pt x="234950" y="462914"/>
                </a:lnTo>
                <a:lnTo>
                  <a:pt x="234950" y="617219"/>
                </a:lnTo>
                <a:lnTo>
                  <a:pt x="469900" y="308610"/>
                </a:lnTo>
                <a:lnTo>
                  <a:pt x="23495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6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42"/>
            <a:ext cx="9144000" cy="926365"/>
          </a:xfrm>
          <a:solidFill>
            <a:srgbClr val="000099"/>
          </a:solidFill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JENIS KENAIKAN JAFA/PANGKAT DOSEN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034" y="2183545"/>
            <a:ext cx="10119360" cy="3837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Ada </a:t>
            </a:r>
            <a:r>
              <a:rPr lang="en-US" dirty="0" smtClean="0"/>
              <a:t>4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kenaikan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/</a:t>
            </a:r>
            <a:r>
              <a:rPr lang="en-US" dirty="0" err="1"/>
              <a:t>Pangkat</a:t>
            </a:r>
            <a:r>
              <a:rPr lang="en-US" dirty="0"/>
              <a:t> </a:t>
            </a:r>
            <a:r>
              <a:rPr lang="en-US" dirty="0" err="1"/>
              <a:t>dosen</a:t>
            </a:r>
            <a:endParaRPr lang="en-US" dirty="0"/>
          </a:p>
          <a:p>
            <a:pPr marL="0" indent="0">
              <a:buNone/>
            </a:pPr>
            <a:r>
              <a:rPr lang="id-ID" dirty="0"/>
              <a:t>   </a:t>
            </a:r>
            <a:r>
              <a:rPr lang="en-US" dirty="0"/>
              <a:t>(1). </a:t>
            </a:r>
            <a:r>
              <a:rPr lang="en-US" dirty="0" err="1"/>
              <a:t>Kenaikan</a:t>
            </a:r>
            <a:r>
              <a:rPr lang="en-US" dirty="0"/>
              <a:t> J</a:t>
            </a:r>
            <a:r>
              <a:rPr lang="id-ID" dirty="0"/>
              <a:t>afa </a:t>
            </a:r>
            <a:r>
              <a:rPr lang="en-US" dirty="0" err="1"/>
              <a:t>Reguler</a:t>
            </a:r>
            <a:endParaRPr lang="en-US" dirty="0"/>
          </a:p>
          <a:p>
            <a:pPr marL="0" indent="0">
              <a:buNone/>
            </a:pPr>
            <a:r>
              <a:rPr lang="id-ID" dirty="0"/>
              <a:t>   </a:t>
            </a:r>
            <a:r>
              <a:rPr lang="en-US" dirty="0"/>
              <a:t>(2). </a:t>
            </a:r>
            <a:r>
              <a:rPr lang="en-US" dirty="0" err="1"/>
              <a:t>Kenaikan</a:t>
            </a:r>
            <a:r>
              <a:rPr lang="en-US" dirty="0"/>
              <a:t> </a:t>
            </a:r>
            <a:r>
              <a:rPr lang="en-US" dirty="0" err="1"/>
              <a:t>Jafa</a:t>
            </a:r>
            <a:r>
              <a:rPr lang="en-US" dirty="0"/>
              <a:t> </a:t>
            </a:r>
            <a:r>
              <a:rPr lang="en-US" dirty="0" err="1"/>
              <a:t>Loncat</a:t>
            </a:r>
            <a:endParaRPr lang="en-US" dirty="0"/>
          </a:p>
          <a:p>
            <a:pPr marL="0" indent="0">
              <a:buNone/>
            </a:pPr>
            <a:r>
              <a:rPr lang="id-ID" dirty="0"/>
              <a:t>   </a:t>
            </a:r>
            <a:r>
              <a:rPr lang="en-US" dirty="0"/>
              <a:t>(3). </a:t>
            </a:r>
            <a:r>
              <a:rPr lang="en-US" dirty="0" err="1"/>
              <a:t>Kenaikan</a:t>
            </a:r>
            <a:r>
              <a:rPr lang="en-US" dirty="0"/>
              <a:t> </a:t>
            </a:r>
            <a:r>
              <a:rPr lang="en-US" dirty="0" err="1"/>
              <a:t>Pangkat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Jafa</a:t>
            </a:r>
            <a:r>
              <a:rPr lang="en-US" dirty="0"/>
              <a:t> yang </a:t>
            </a:r>
            <a:r>
              <a:rPr lang="en-US" dirty="0" err="1" smtClean="0"/>
              <a:t>sama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(4). </a:t>
            </a:r>
            <a:r>
              <a:rPr lang="en-US" dirty="0" err="1" smtClean="0">
                <a:solidFill>
                  <a:srgbClr val="FF0000"/>
                </a:solidFill>
              </a:rPr>
              <a:t>Kenaikan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jafa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berbasis</a:t>
            </a:r>
            <a:r>
              <a:rPr lang="en-US" dirty="0" smtClean="0">
                <a:solidFill>
                  <a:srgbClr val="FF0000"/>
                </a:solidFill>
              </a:rPr>
              <a:t> masa </a:t>
            </a:r>
            <a:r>
              <a:rPr lang="en-US" dirty="0" err="1" smtClean="0">
                <a:solidFill>
                  <a:srgbClr val="FF0000"/>
                </a:solidFill>
              </a:rPr>
              <a:t>kerja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minimal (LK &lt;8 </a:t>
            </a:r>
            <a:r>
              <a:rPr lang="en-US" dirty="0" err="1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; GB &lt; 10-20: GB&lt;3 </a:t>
            </a:r>
            <a:r>
              <a:rPr lang="en-US" dirty="0" err="1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10312842" y="3770907"/>
            <a:ext cx="882595" cy="1771153"/>
          </a:xfrm>
          <a:prstGeom prst="curvedLeftArrow">
            <a:avLst>
              <a:gd name="adj1" fmla="val 25000"/>
              <a:gd name="adj2" fmla="val 50000"/>
              <a:gd name="adj3" fmla="val 46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7307" y="4155162"/>
            <a:ext cx="2172977" cy="15696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DIHAPUS (SE </a:t>
            </a:r>
            <a:r>
              <a:rPr lang="en-US" sz="2400" b="1" dirty="0" err="1">
                <a:solidFill>
                  <a:srgbClr val="FFFF00"/>
                </a:solidFill>
              </a:rPr>
              <a:t>Ditjendikti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Ritek</a:t>
            </a:r>
            <a:r>
              <a:rPr lang="en-US" sz="2400" b="1" dirty="0">
                <a:solidFill>
                  <a:srgbClr val="FFFF00"/>
                </a:solidFill>
              </a:rPr>
              <a:t> No 0403/2022</a:t>
            </a:r>
          </a:p>
        </p:txBody>
      </p:sp>
      <p:sp>
        <p:nvSpPr>
          <p:cNvPr id="6" name="Right Arrow 5"/>
          <p:cNvSpPr/>
          <p:nvPr/>
        </p:nvSpPr>
        <p:spPr>
          <a:xfrm>
            <a:off x="8027299" y="4806669"/>
            <a:ext cx="169933" cy="29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841748"/>
            <a:ext cx="4291964" cy="355004"/>
          </a:xfrm>
          <a:custGeom>
            <a:avLst/>
            <a:gdLst/>
            <a:ahLst/>
            <a:cxnLst/>
            <a:rect l="l" t="t" r="r" b="b"/>
            <a:pathLst>
              <a:path w="5713095" h="370839">
                <a:moveTo>
                  <a:pt x="0" y="370839"/>
                </a:moveTo>
                <a:lnTo>
                  <a:pt x="5712841" y="370839"/>
                </a:lnTo>
                <a:lnTo>
                  <a:pt x="5712841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8631" y="841748"/>
            <a:ext cx="4861275" cy="355004"/>
          </a:xfrm>
          <a:custGeom>
            <a:avLst/>
            <a:gdLst/>
            <a:ahLst/>
            <a:cxnLst/>
            <a:rect l="l" t="t" r="r" b="b"/>
            <a:pathLst>
              <a:path w="6479540" h="370839">
                <a:moveTo>
                  <a:pt x="0" y="370839"/>
                </a:moveTo>
                <a:lnTo>
                  <a:pt x="6479159" y="370839"/>
                </a:lnTo>
                <a:lnTo>
                  <a:pt x="647915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4104" y="1917650"/>
            <a:ext cx="4284821" cy="3527574"/>
          </a:xfrm>
          <a:custGeom>
            <a:avLst/>
            <a:gdLst/>
            <a:ahLst/>
            <a:cxnLst/>
            <a:rect l="l" t="t" r="r" b="b"/>
            <a:pathLst>
              <a:path w="5713095" h="4991100">
                <a:moveTo>
                  <a:pt x="5712841" y="4990766"/>
                </a:moveTo>
                <a:lnTo>
                  <a:pt x="5712841" y="0"/>
                </a:lnTo>
                <a:lnTo>
                  <a:pt x="0" y="0"/>
                </a:lnTo>
                <a:lnTo>
                  <a:pt x="0" y="4990766"/>
                </a:lnTo>
                <a:lnTo>
                  <a:pt x="5712841" y="4990766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68741" y="1430013"/>
            <a:ext cx="6640082" cy="5101415"/>
          </a:xfrm>
          <a:custGeom>
            <a:avLst/>
            <a:gdLst/>
            <a:ahLst/>
            <a:cxnLst/>
            <a:rect l="l" t="t" r="r" b="b"/>
            <a:pathLst>
              <a:path w="6479540" h="4991100">
                <a:moveTo>
                  <a:pt x="6479159" y="4990766"/>
                </a:moveTo>
                <a:lnTo>
                  <a:pt x="6479159" y="0"/>
                </a:lnTo>
                <a:lnTo>
                  <a:pt x="0" y="0"/>
                </a:lnTo>
                <a:lnTo>
                  <a:pt x="0" y="4990766"/>
                </a:lnTo>
                <a:lnTo>
                  <a:pt x="6479159" y="4990766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0" y="1050345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0" y="841748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1597" y="1772816"/>
            <a:ext cx="6490471" cy="2304256"/>
          </a:xfrm>
          <a:custGeom>
            <a:avLst/>
            <a:gdLst/>
            <a:ahLst/>
            <a:cxnLst/>
            <a:rect l="l" t="t" r="r" b="b"/>
            <a:pathLst>
              <a:path w="6357620" h="4401820">
                <a:moveTo>
                  <a:pt x="0" y="4401820"/>
                </a:moveTo>
                <a:lnTo>
                  <a:pt x="6357620" y="4401820"/>
                </a:lnTo>
                <a:lnTo>
                  <a:pt x="6357620" y="0"/>
                </a:lnTo>
                <a:lnTo>
                  <a:pt x="0" y="0"/>
                </a:lnTo>
                <a:lnTo>
                  <a:pt x="0" y="44018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42561" y="1916833"/>
            <a:ext cx="6038352" cy="2470628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/>
            <a:r>
              <a:rPr sz="2000" b="1" spc="-3" dirty="0">
                <a:latin typeface="Arial Narrow"/>
                <a:cs typeface="Arial Narrow"/>
              </a:rPr>
              <a:t>(A). KARIL </a:t>
            </a:r>
            <a:r>
              <a:rPr sz="2000" b="1" spc="-33" dirty="0">
                <a:latin typeface="Arial Narrow"/>
                <a:cs typeface="Arial Narrow"/>
              </a:rPr>
              <a:t>SYARAT </a:t>
            </a:r>
            <a:r>
              <a:rPr sz="2000" b="1" spc="-3" dirty="0">
                <a:latin typeface="Arial Narrow"/>
                <a:cs typeface="Arial Narrow"/>
              </a:rPr>
              <a:t>KHUSUS MINIMAL </a:t>
            </a:r>
            <a:r>
              <a:rPr sz="2000" b="1" dirty="0">
                <a:latin typeface="Arial Narrow"/>
                <a:cs typeface="Arial Narrow"/>
              </a:rPr>
              <a:t>DI:</a:t>
            </a:r>
            <a:r>
              <a:rPr sz="2000" b="1" spc="23" dirty="0">
                <a:latin typeface="Arial Narrow"/>
                <a:cs typeface="Arial Narrow"/>
              </a:rPr>
              <a:t> </a:t>
            </a:r>
            <a:r>
              <a:rPr sz="2000" b="1" spc="-3" dirty="0">
                <a:latin typeface="Arial Narrow"/>
                <a:cs typeface="Arial Narrow"/>
              </a:rPr>
              <a:t>JURNAL</a:t>
            </a:r>
            <a:endParaRPr sz="2000" dirty="0">
              <a:latin typeface="Arial Narrow"/>
              <a:cs typeface="Arial Narrow"/>
            </a:endParaRPr>
          </a:p>
          <a:p>
            <a:pPr marL="233345" marR="3333" indent="37919">
              <a:tabLst>
                <a:tab pos="1506740" algn="l"/>
              </a:tabLst>
            </a:pPr>
            <a:r>
              <a:rPr sz="2000" b="1" spc="-3" dirty="0">
                <a:latin typeface="Arial Narrow"/>
                <a:cs typeface="Arial Narrow"/>
              </a:rPr>
              <a:t>INTERNASIONAL </a:t>
            </a:r>
            <a:r>
              <a:rPr sz="2000" b="1" spc="-10" dirty="0">
                <a:latin typeface="Arial Narrow"/>
                <a:cs typeface="Arial Narrow"/>
              </a:rPr>
              <a:t>BEREPUTASI</a:t>
            </a:r>
            <a:r>
              <a:rPr sz="2000" spc="-10" dirty="0">
                <a:latin typeface="Arial Narrow"/>
                <a:cs typeface="Arial Narrow"/>
              </a:rPr>
              <a:t>, </a:t>
            </a:r>
            <a:r>
              <a:rPr sz="2000" spc="-3" dirty="0">
                <a:latin typeface="Arial Narrow"/>
                <a:cs typeface="Arial Narrow"/>
              </a:rPr>
              <a:t>yaitu </a:t>
            </a:r>
            <a:r>
              <a:rPr sz="2000" dirty="0">
                <a:latin typeface="Arial Narrow"/>
                <a:cs typeface="Arial Narrow"/>
              </a:rPr>
              <a:t>Jurnal </a:t>
            </a:r>
            <a:r>
              <a:rPr sz="2000" spc="-16" dirty="0">
                <a:latin typeface="Arial Narrow"/>
                <a:cs typeface="Arial Narrow"/>
              </a:rPr>
              <a:t>Terindeks  </a:t>
            </a:r>
            <a:r>
              <a:rPr sz="2000" spc="-3" dirty="0">
                <a:latin typeface="Arial Narrow"/>
                <a:cs typeface="Arial Narrow"/>
              </a:rPr>
              <a:t>dalam basis </a:t>
            </a:r>
            <a:r>
              <a:rPr sz="2000" dirty="0">
                <a:latin typeface="Arial Narrow"/>
                <a:cs typeface="Arial Narrow"/>
              </a:rPr>
              <a:t>data </a:t>
            </a:r>
            <a:r>
              <a:rPr sz="2000" spc="-3" dirty="0">
                <a:latin typeface="Arial Narrow"/>
                <a:cs typeface="Arial Narrow"/>
              </a:rPr>
              <a:t>internasional bereputasi yang diakui oleh  Kemenristekdikti </a:t>
            </a:r>
            <a:r>
              <a:rPr sz="2000" spc="-10" dirty="0">
                <a:latin typeface="Arial Narrow"/>
                <a:cs typeface="Arial Narrow"/>
              </a:rPr>
              <a:t>(</a:t>
            </a:r>
            <a:r>
              <a:rPr sz="2000" i="1" spc="-10" dirty="0">
                <a:latin typeface="Arial Narrow"/>
                <a:cs typeface="Arial Narrow"/>
              </a:rPr>
              <a:t>Web </a:t>
            </a:r>
            <a:r>
              <a:rPr sz="2000" i="1" dirty="0">
                <a:latin typeface="Arial Narrow"/>
                <a:cs typeface="Arial Narrow"/>
              </a:rPr>
              <a:t>of </a:t>
            </a:r>
            <a:r>
              <a:rPr sz="2000" i="1" spc="-3" dirty="0">
                <a:latin typeface="Arial Narrow"/>
                <a:cs typeface="Arial Narrow"/>
              </a:rPr>
              <a:t>Science </a:t>
            </a:r>
            <a:r>
              <a:rPr sz="2000" dirty="0">
                <a:latin typeface="Arial Narrow"/>
                <a:cs typeface="Arial Narrow"/>
              </a:rPr>
              <a:t>dan/atau </a:t>
            </a:r>
            <a:r>
              <a:rPr sz="2000" i="1" dirty="0">
                <a:latin typeface="Arial Narrow"/>
                <a:cs typeface="Arial Narrow"/>
              </a:rPr>
              <a:t>Scopus</a:t>
            </a:r>
            <a:r>
              <a:rPr sz="2000" dirty="0">
                <a:latin typeface="Arial Narrow"/>
                <a:cs typeface="Arial Narrow"/>
              </a:rPr>
              <a:t>)  dengan </a:t>
            </a:r>
            <a:r>
              <a:rPr sz="2000" spc="-3" dirty="0">
                <a:latin typeface="Arial Narrow"/>
                <a:cs typeface="Arial Narrow"/>
              </a:rPr>
              <a:t>SJR jurnal </a:t>
            </a:r>
            <a:r>
              <a:rPr sz="2000" dirty="0">
                <a:latin typeface="Arial Narrow"/>
                <a:cs typeface="Arial Narrow"/>
              </a:rPr>
              <a:t>di atas 0,10 atau </a:t>
            </a:r>
            <a:r>
              <a:rPr sz="2000" spc="-3" dirty="0">
                <a:latin typeface="Arial Narrow"/>
                <a:cs typeface="Arial Narrow"/>
              </a:rPr>
              <a:t>memiliki </a:t>
            </a:r>
            <a:r>
              <a:rPr sz="2000" dirty="0">
                <a:latin typeface="Arial Narrow"/>
                <a:cs typeface="Arial Narrow"/>
              </a:rPr>
              <a:t>JIF </a:t>
            </a:r>
            <a:r>
              <a:rPr sz="2000" spc="-7" dirty="0">
                <a:latin typeface="Arial Narrow"/>
                <a:cs typeface="Arial Narrow"/>
              </a:rPr>
              <a:t>WoS  </a:t>
            </a:r>
            <a:r>
              <a:rPr sz="2000" spc="-3" dirty="0">
                <a:latin typeface="Arial Narrow"/>
                <a:cs typeface="Arial Narrow"/>
              </a:rPr>
              <a:t>paling sedikit </a:t>
            </a:r>
            <a:r>
              <a:rPr sz="2000" dirty="0">
                <a:latin typeface="Arial Narrow"/>
                <a:cs typeface="Arial Narrow"/>
              </a:rPr>
              <a:t>0,05. </a:t>
            </a:r>
            <a:r>
              <a:rPr sz="2000" spc="-7" dirty="0">
                <a:latin typeface="Arial Narrow"/>
                <a:cs typeface="Arial Narrow"/>
              </a:rPr>
              <a:t>Tidak </a:t>
            </a:r>
            <a:r>
              <a:rPr sz="2000" spc="-3" dirty="0">
                <a:latin typeface="Arial Narrow"/>
                <a:cs typeface="Arial Narrow"/>
              </a:rPr>
              <a:t>termasuk dalam kriteria ini adalah  jurnal </a:t>
            </a:r>
            <a:r>
              <a:rPr sz="2000" dirty="0">
                <a:latin typeface="Arial Narrow"/>
                <a:cs typeface="Arial Narrow"/>
              </a:rPr>
              <a:t>berstatus </a:t>
            </a:r>
            <a:r>
              <a:rPr sz="2000" i="1" dirty="0">
                <a:latin typeface="Arial Narrow"/>
                <a:cs typeface="Arial Narrow"/>
              </a:rPr>
              <a:t>coverage </a:t>
            </a:r>
            <a:r>
              <a:rPr sz="2000" i="1" spc="-3" dirty="0">
                <a:latin typeface="Arial Narrow"/>
                <a:cs typeface="Arial Narrow"/>
              </a:rPr>
              <a:t>discontinued </a:t>
            </a:r>
            <a:r>
              <a:rPr sz="2000" dirty="0">
                <a:latin typeface="Arial Narrow"/>
                <a:cs typeface="Arial Narrow"/>
              </a:rPr>
              <a:t>dan </a:t>
            </a:r>
            <a:r>
              <a:rPr sz="2000" i="1" spc="-3" dirty="0">
                <a:latin typeface="Arial Narrow"/>
                <a:cs typeface="Arial Narrow"/>
              </a:rPr>
              <a:t>cancelled </a:t>
            </a:r>
            <a:r>
              <a:rPr sz="2000" dirty="0">
                <a:latin typeface="Arial Narrow"/>
                <a:cs typeface="Arial Narrow"/>
              </a:rPr>
              <a:t>di  Scopus/</a:t>
            </a:r>
            <a:r>
              <a:rPr sz="2000" i="1" dirty="0">
                <a:latin typeface="Arial Narrow"/>
                <a:cs typeface="Arial Narrow"/>
              </a:rPr>
              <a:t>SCImagojr</a:t>
            </a:r>
            <a:r>
              <a:rPr sz="2000" dirty="0">
                <a:latin typeface="Arial Narrow"/>
                <a:cs typeface="Arial Narrow"/>
              </a:rPr>
              <a:t>;</a:t>
            </a:r>
            <a:r>
              <a:rPr sz="2000" spc="-39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dan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242561" y="4349718"/>
            <a:ext cx="6470468" cy="1547298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271680" marR="3333" indent="-263763">
              <a:spcBef>
                <a:spcPts val="66"/>
              </a:spcBef>
            </a:pPr>
            <a:r>
              <a:rPr sz="2000" b="1" spc="-3" dirty="0">
                <a:latin typeface="Arial Narrow"/>
                <a:cs typeface="Arial Narrow"/>
              </a:rPr>
              <a:t>(B). </a:t>
            </a:r>
            <a:r>
              <a:rPr sz="2000" b="1" dirty="0">
                <a:latin typeface="Arial Narrow"/>
                <a:cs typeface="Arial Narrow"/>
              </a:rPr>
              <a:t>Melampirkan bukti proses pembimbingan paling sedikit  </a:t>
            </a:r>
            <a:r>
              <a:rPr sz="2000" b="1" spc="-3" dirty="0">
                <a:latin typeface="Arial Narrow"/>
                <a:cs typeface="Arial Narrow"/>
              </a:rPr>
              <a:t>setara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40 </a:t>
            </a:r>
            <a:r>
              <a:rPr sz="2000" b="1" u="heavy" spc="-3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(empat puluh) angka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kredit</a:t>
            </a:r>
            <a:r>
              <a:rPr sz="2000" b="1" dirty="0">
                <a:latin typeface="Arial Narrow"/>
                <a:cs typeface="Arial Narrow"/>
              </a:rPr>
              <a:t> yang berasal dari  bimbingan </a:t>
            </a:r>
            <a:r>
              <a:rPr sz="2000" b="1" spc="-16" dirty="0">
                <a:latin typeface="Arial Narrow"/>
                <a:cs typeface="Arial Narrow"/>
              </a:rPr>
              <a:t>Tugas </a:t>
            </a:r>
            <a:r>
              <a:rPr sz="2000" b="1" spc="-13" dirty="0">
                <a:latin typeface="Arial Narrow"/>
                <a:cs typeface="Arial Narrow"/>
              </a:rPr>
              <a:t>Akhir, </a:t>
            </a:r>
            <a:r>
              <a:rPr sz="2000" b="1" spc="-3" dirty="0">
                <a:latin typeface="Arial Narrow"/>
                <a:cs typeface="Arial Narrow"/>
              </a:rPr>
              <a:t>KKL, KKN, </a:t>
            </a:r>
            <a:r>
              <a:rPr sz="2000" b="1" dirty="0">
                <a:latin typeface="Arial Narrow"/>
                <a:cs typeface="Arial Narrow"/>
              </a:rPr>
              <a:t>PKL, </a:t>
            </a:r>
            <a:r>
              <a:rPr sz="2000" b="1" spc="-3" dirty="0">
                <a:latin typeface="Arial Narrow"/>
                <a:cs typeface="Arial Narrow"/>
              </a:rPr>
              <a:t>Magang,  </a:t>
            </a:r>
            <a:r>
              <a:rPr sz="2000" b="1" dirty="0">
                <a:latin typeface="Arial Narrow"/>
                <a:cs typeface="Arial Narrow"/>
              </a:rPr>
              <a:t>Kegiatan Kemahasiswaan </a:t>
            </a:r>
            <a:r>
              <a:rPr sz="2000" b="1" spc="-3" dirty="0">
                <a:latin typeface="Arial Narrow"/>
                <a:cs typeface="Arial Narrow"/>
              </a:rPr>
              <a:t>(BUKTI </a:t>
            </a:r>
            <a:r>
              <a:rPr sz="2000" b="1" spc="-23" dirty="0">
                <a:latin typeface="Arial Narrow"/>
                <a:cs typeface="Arial Narrow"/>
              </a:rPr>
              <a:t>KEGIATAN </a:t>
            </a:r>
            <a:r>
              <a:rPr sz="2000" b="1" dirty="0">
                <a:latin typeface="Arial Narrow"/>
                <a:cs typeface="Arial Narrow"/>
              </a:rPr>
              <a:t>: SESUAI DI  </a:t>
            </a:r>
            <a:r>
              <a:rPr sz="2000" b="1" spc="-3" dirty="0">
                <a:latin typeface="Arial Narrow"/>
                <a:cs typeface="Arial Narrow"/>
              </a:rPr>
              <a:t>PELAKSANAAN PENDIDIKAN, </a:t>
            </a:r>
            <a:r>
              <a:rPr sz="2000" b="1" dirty="0">
                <a:latin typeface="Arial Narrow"/>
                <a:cs typeface="Arial Narrow"/>
              </a:rPr>
              <a:t>SEJAK </a:t>
            </a:r>
            <a:r>
              <a:rPr sz="2000" b="1" spc="-3" dirty="0">
                <a:latin typeface="Arial Narrow"/>
                <a:cs typeface="Arial Narrow"/>
              </a:rPr>
              <a:t>TMT</a:t>
            </a:r>
            <a:r>
              <a:rPr sz="2000" b="1" spc="16" dirty="0">
                <a:latin typeface="Arial Narrow"/>
                <a:cs typeface="Arial Narrow"/>
              </a:rPr>
              <a:t> </a:t>
            </a:r>
            <a:r>
              <a:rPr sz="2000" b="1" spc="-3" dirty="0">
                <a:latin typeface="Arial Narrow"/>
                <a:cs typeface="Arial Narrow"/>
              </a:rPr>
              <a:t>TERAKHIR).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3920" y="1916832"/>
            <a:ext cx="3821440" cy="993300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>
              <a:spcBef>
                <a:spcPts val="66"/>
              </a:spcBef>
            </a:pPr>
            <a:r>
              <a:rPr sz="1600" b="1" spc="-3" dirty="0">
                <a:latin typeface="Arial Narrow"/>
                <a:cs typeface="Arial Narrow"/>
              </a:rPr>
              <a:t>KARIL </a:t>
            </a:r>
            <a:r>
              <a:rPr sz="1600" b="1" spc="-33" dirty="0">
                <a:latin typeface="Arial Narrow"/>
                <a:cs typeface="Arial Narrow"/>
              </a:rPr>
              <a:t>SYARAT </a:t>
            </a:r>
            <a:r>
              <a:rPr sz="1600" b="1" spc="-3" dirty="0">
                <a:latin typeface="Arial Narrow"/>
                <a:cs typeface="Arial Narrow"/>
              </a:rPr>
              <a:t>KHUSUS MINIMAL</a:t>
            </a:r>
            <a:r>
              <a:rPr sz="1600" b="1" spc="10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DI:</a:t>
            </a:r>
            <a:endParaRPr sz="1600" dirty="0">
              <a:latin typeface="Arial Narrow"/>
              <a:cs typeface="Arial Narrow"/>
            </a:endParaRPr>
          </a:p>
          <a:p>
            <a:pPr marL="159590" indent="-151674">
              <a:spcBef>
                <a:spcPts val="3"/>
              </a:spcBef>
              <a:buAutoNum type="arabicPeriod"/>
              <a:tabLst>
                <a:tab pos="160008" algn="l"/>
              </a:tabLst>
            </a:pPr>
            <a:r>
              <a:rPr sz="1600" b="1" spc="-3" dirty="0">
                <a:latin typeface="Arial Narrow"/>
                <a:cs typeface="Arial Narrow"/>
              </a:rPr>
              <a:t>JURNAL INTERNASIONAL (BAGI </a:t>
            </a:r>
            <a:r>
              <a:rPr sz="1600" b="1" dirty="0">
                <a:latin typeface="Arial Narrow"/>
                <a:cs typeface="Arial Narrow"/>
              </a:rPr>
              <a:t>DOSEN</a:t>
            </a:r>
            <a:r>
              <a:rPr sz="1600" b="1" spc="-36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S2)</a:t>
            </a:r>
            <a:endParaRPr sz="1600" dirty="0">
              <a:latin typeface="Arial Narrow"/>
              <a:cs typeface="Arial Narrow"/>
            </a:endParaRPr>
          </a:p>
          <a:p>
            <a:pPr marL="159590" indent="-151674">
              <a:buAutoNum type="arabicPeriod"/>
              <a:tabLst>
                <a:tab pos="160008" algn="l"/>
              </a:tabLst>
            </a:pPr>
            <a:r>
              <a:rPr sz="1600" b="1" spc="-3" dirty="0">
                <a:latin typeface="Arial Narrow"/>
                <a:cs typeface="Arial Narrow"/>
              </a:rPr>
              <a:t>JURNAL NASIONAL </a:t>
            </a:r>
            <a:r>
              <a:rPr sz="1600" b="1" spc="-7" dirty="0">
                <a:latin typeface="Arial Narrow"/>
                <a:cs typeface="Arial Narrow"/>
              </a:rPr>
              <a:t>TERAKREDITASI</a:t>
            </a:r>
            <a:r>
              <a:rPr sz="1600" b="1" spc="-46" dirty="0">
                <a:latin typeface="Arial Narrow"/>
                <a:cs typeface="Arial Narrow"/>
              </a:rPr>
              <a:t> </a:t>
            </a:r>
            <a:r>
              <a:rPr sz="1600" b="1" spc="-3" dirty="0">
                <a:latin typeface="Arial Narrow"/>
                <a:cs typeface="Arial Narrow"/>
              </a:rPr>
              <a:t>(BAGI</a:t>
            </a:r>
            <a:endParaRPr sz="1600" dirty="0">
              <a:latin typeface="Arial Narrow"/>
              <a:cs typeface="Arial Narrow"/>
            </a:endParaRPr>
          </a:p>
          <a:p>
            <a:pPr marL="158341"/>
            <a:r>
              <a:rPr sz="1600" b="1" dirty="0">
                <a:latin typeface="Arial Narrow"/>
                <a:cs typeface="Arial Narrow"/>
              </a:rPr>
              <a:t>DOSEN</a:t>
            </a:r>
            <a:r>
              <a:rPr sz="1600" b="1" spc="-3" dirty="0">
                <a:latin typeface="Arial Narrow"/>
                <a:cs typeface="Arial Narrow"/>
              </a:rPr>
              <a:t> </a:t>
            </a:r>
            <a:r>
              <a:rPr sz="1600" b="1" dirty="0">
                <a:latin typeface="Arial Narrow"/>
                <a:cs typeface="Arial Narrow"/>
              </a:rPr>
              <a:t>S3)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574" y="552928"/>
            <a:ext cx="12122425" cy="224771"/>
          </a:xfrm>
          <a:custGeom>
            <a:avLst/>
            <a:gdLst/>
            <a:ahLst/>
            <a:cxnLst/>
            <a:rect l="l" t="t" r="r" b="b"/>
            <a:pathLst>
              <a:path w="12192000" h="462280">
                <a:moveTo>
                  <a:pt x="0" y="462279"/>
                </a:moveTo>
                <a:lnTo>
                  <a:pt x="12192000" y="462279"/>
                </a:lnTo>
                <a:lnTo>
                  <a:pt x="12192000" y="0"/>
                </a:lnTo>
                <a:lnTo>
                  <a:pt x="0" y="0"/>
                </a:lnTo>
                <a:lnTo>
                  <a:pt x="0" y="46227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54480" y="404664"/>
            <a:ext cx="8976360" cy="1025350"/>
          </a:xfrm>
          <a:prstGeom prst="rect">
            <a:avLst/>
          </a:prstGeom>
        </p:spPr>
        <p:txBody>
          <a:bodyPr vert="horz" wrap="square" lIns="0" tIns="141674" rIns="0" bIns="0" rtlCol="0">
            <a:spAutoFit/>
          </a:bodyPr>
          <a:lstStyle/>
          <a:p>
            <a:pPr marL="112505">
              <a:spcBef>
                <a:spcPts val="1116"/>
              </a:spcBef>
            </a:pPr>
            <a:r>
              <a:rPr sz="1600" b="1" spc="-3" dirty="0">
                <a:latin typeface="Calibri"/>
                <a:cs typeface="Calibri"/>
              </a:rPr>
              <a:t>❸.</a:t>
            </a:r>
            <a:r>
              <a:rPr sz="1600" b="1" spc="-3" dirty="0">
                <a:solidFill>
                  <a:srgbClr val="FFFF00"/>
                </a:solidFill>
                <a:latin typeface="Calibri"/>
                <a:cs typeface="Calibri"/>
              </a:rPr>
              <a:t>2.2. </a:t>
            </a:r>
            <a:r>
              <a:rPr sz="1600" b="1" spc="-46" dirty="0">
                <a:solidFill>
                  <a:srgbClr val="FFFF00"/>
                </a:solidFill>
                <a:latin typeface="Calibri"/>
                <a:cs typeface="Calibri"/>
              </a:rPr>
              <a:t>SYARAT </a:t>
            </a:r>
            <a:r>
              <a:rPr sz="1600" b="1" spc="-16" dirty="0">
                <a:solidFill>
                  <a:srgbClr val="FFFF00"/>
                </a:solidFill>
                <a:latin typeface="Calibri"/>
                <a:cs typeface="Calibri"/>
              </a:rPr>
              <a:t>TAMBAHAN: </a:t>
            </a:r>
            <a:r>
              <a:rPr sz="1600" b="1" spc="-7" dirty="0">
                <a:solidFill>
                  <a:srgbClr val="FFFF00"/>
                </a:solidFill>
                <a:latin typeface="Calibri"/>
                <a:cs typeface="Calibri"/>
              </a:rPr>
              <a:t>UNTUK </a:t>
            </a:r>
            <a:r>
              <a:rPr sz="1600" b="1" spc="-3" dirty="0">
                <a:solidFill>
                  <a:srgbClr val="FFFF00"/>
                </a:solidFill>
                <a:latin typeface="Calibri"/>
                <a:cs typeface="Calibri"/>
              </a:rPr>
              <a:t>KELOMPOK </a:t>
            </a:r>
            <a:r>
              <a:rPr sz="1600" b="1" spc="-20" dirty="0">
                <a:solidFill>
                  <a:srgbClr val="FFFF00"/>
                </a:solidFill>
                <a:latin typeface="Calibri"/>
                <a:cs typeface="Calibri"/>
              </a:rPr>
              <a:t>LUAR </a:t>
            </a:r>
            <a:r>
              <a:rPr sz="1600" b="1" spc="-3" dirty="0">
                <a:solidFill>
                  <a:srgbClr val="FFFF00"/>
                </a:solidFill>
                <a:latin typeface="Calibri"/>
                <a:cs typeface="Calibri"/>
              </a:rPr>
              <a:t>BIASA </a:t>
            </a:r>
            <a:r>
              <a:rPr sz="1600" b="1" spc="-7" dirty="0">
                <a:solidFill>
                  <a:srgbClr val="FFFF00"/>
                </a:solidFill>
                <a:latin typeface="Calibri"/>
                <a:cs typeface="Calibri"/>
              </a:rPr>
              <a:t>(MASA KERJA </a:t>
            </a:r>
            <a:r>
              <a:rPr sz="1600" b="1" dirty="0">
                <a:solidFill>
                  <a:srgbClr val="FFFF00"/>
                </a:solidFill>
                <a:latin typeface="Calibri"/>
                <a:cs typeface="Calibri"/>
              </a:rPr>
              <a:t>AKTIF</a:t>
            </a:r>
            <a:r>
              <a:rPr sz="1600" b="1" spc="-7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3" dirty="0">
                <a:solidFill>
                  <a:srgbClr val="FFFF00"/>
                </a:solidFill>
                <a:latin typeface="Calibri"/>
                <a:cs typeface="Calibri"/>
              </a:rPr>
              <a:t>MINIMUM</a:t>
            </a:r>
            <a:r>
              <a:rPr sz="1200" b="1" spc="-3" dirty="0">
                <a:solidFill>
                  <a:srgbClr val="FFFF00"/>
                </a:solidFill>
                <a:latin typeface="Calibri"/>
                <a:cs typeface="Calibri"/>
              </a:rPr>
              <a:t>)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  <a:p>
            <a:pPr marL="112505">
              <a:spcBef>
                <a:spcPts val="1116"/>
              </a:spcBef>
            </a:pPr>
            <a:r>
              <a:rPr lang="x-none" sz="1200" b="1" spc="-3">
                <a:solidFill>
                  <a:srgbClr val="FFFFFF"/>
                </a:solidFill>
                <a:latin typeface="Calibri"/>
                <a:cs typeface="Calibri"/>
              </a:rPr>
              <a:t>                                                                                                                           </a:t>
            </a:r>
            <a:r>
              <a:rPr sz="1200" b="1" spc="-3" dirty="0">
                <a:solidFill>
                  <a:srgbClr val="FFFFFF"/>
                </a:solidFill>
                <a:latin typeface="Calibri"/>
                <a:cs typeface="Calibri"/>
              </a:rPr>
              <a:t>PO </a:t>
            </a:r>
            <a:r>
              <a:rPr sz="1200" b="1" spc="-26" dirty="0">
                <a:solidFill>
                  <a:srgbClr val="FFFFFF"/>
                </a:solidFill>
                <a:latin typeface="Calibri"/>
                <a:cs typeface="Calibri"/>
              </a:rPr>
              <a:t>PAK</a:t>
            </a:r>
            <a:r>
              <a:rPr sz="1200" b="1" spc="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2019+REVISINYA</a:t>
            </a:r>
            <a:endParaRPr sz="1200" dirty="0">
              <a:latin typeface="Calibri"/>
              <a:cs typeface="Calibri"/>
            </a:endParaRPr>
          </a:p>
          <a:p>
            <a:pPr marL="33335">
              <a:spcBef>
                <a:spcPts val="515"/>
              </a:spcBef>
              <a:tabLst>
                <a:tab pos="3782685" algn="l"/>
              </a:tabLst>
            </a:pPr>
            <a:r>
              <a:rPr sz="1600" b="1" dirty="0">
                <a:latin typeface="Calibri"/>
                <a:cs typeface="Calibri"/>
              </a:rPr>
              <a:t>1. </a:t>
            </a:r>
            <a:r>
              <a:rPr sz="1600" b="1" spc="-7" dirty="0">
                <a:latin typeface="Calibri"/>
                <a:cs typeface="Calibri"/>
              </a:rPr>
              <a:t>KLPK </a:t>
            </a:r>
            <a:r>
              <a:rPr sz="1600" b="1" spc="-3" dirty="0">
                <a:latin typeface="Calibri"/>
                <a:cs typeface="Calibri"/>
              </a:rPr>
              <a:t>MASA </a:t>
            </a:r>
            <a:r>
              <a:rPr sz="1600" b="1" spc="-7" dirty="0">
                <a:latin typeface="Calibri"/>
                <a:cs typeface="Calibri"/>
              </a:rPr>
              <a:t>KERJA </a:t>
            </a:r>
            <a:r>
              <a:rPr sz="1600" b="1" dirty="0">
                <a:latin typeface="Calibri"/>
                <a:cs typeface="Calibri"/>
              </a:rPr>
              <a:t>AKTIF MINIM                           1. </a:t>
            </a:r>
            <a:r>
              <a:rPr sz="1600" b="1" spc="-7" dirty="0">
                <a:latin typeface="Calibri"/>
                <a:cs typeface="Calibri"/>
              </a:rPr>
              <a:t>KELOMPOK </a:t>
            </a:r>
            <a:r>
              <a:rPr sz="1600" b="1" spc="-3" dirty="0">
                <a:latin typeface="Calibri"/>
                <a:cs typeface="Calibri"/>
              </a:rPr>
              <a:t>MASA </a:t>
            </a:r>
            <a:r>
              <a:rPr sz="1600" b="1" spc="-7" dirty="0">
                <a:latin typeface="Calibri"/>
                <a:cs typeface="Calibri"/>
              </a:rPr>
              <a:t>KERJA </a:t>
            </a:r>
            <a:r>
              <a:rPr sz="1600" b="1" dirty="0">
                <a:latin typeface="Calibri"/>
                <a:cs typeface="Calibri"/>
              </a:rPr>
              <a:t>AKTIF MINIMUM: KE</a:t>
            </a:r>
            <a:r>
              <a:rPr sz="1600" b="1" spc="-43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LK</a:t>
            </a:r>
            <a:r>
              <a:rPr sz="1600" b="1" dirty="0">
                <a:latin typeface="Symbol"/>
                <a:cs typeface="Symbol"/>
              </a:rPr>
              <a:t></a:t>
            </a:r>
            <a:r>
              <a:rPr sz="1600" b="1" dirty="0">
                <a:latin typeface="Calibri"/>
                <a:cs typeface="Calibri"/>
              </a:rPr>
              <a:t>8</a:t>
            </a:r>
            <a:r>
              <a:rPr sz="1600" b="1" baseline="25462" dirty="0">
                <a:latin typeface="Calibri"/>
                <a:cs typeface="Calibri"/>
              </a:rPr>
              <a:t>TH</a:t>
            </a:r>
            <a:endParaRPr sz="1600" baseline="25462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480376" y="1050346"/>
            <a:ext cx="1119143" cy="583004"/>
          </a:xfrm>
          <a:custGeom>
            <a:avLst/>
            <a:gdLst/>
            <a:ahLst/>
            <a:cxnLst/>
            <a:rect l="l" t="t" r="r" b="b"/>
            <a:pathLst>
              <a:path w="1056640" h="1049020">
                <a:moveTo>
                  <a:pt x="0" y="524510"/>
                </a:moveTo>
                <a:lnTo>
                  <a:pt x="2158" y="476767"/>
                </a:lnTo>
                <a:lnTo>
                  <a:pt x="8509" y="430226"/>
                </a:lnTo>
                <a:lnTo>
                  <a:pt x="18867" y="385071"/>
                </a:lnTo>
                <a:lnTo>
                  <a:pt x="33045" y="341488"/>
                </a:lnTo>
                <a:lnTo>
                  <a:pt x="50857" y="299661"/>
                </a:lnTo>
                <a:lnTo>
                  <a:pt x="72117" y="259776"/>
                </a:lnTo>
                <a:lnTo>
                  <a:pt x="96637" y="222017"/>
                </a:lnTo>
                <a:lnTo>
                  <a:pt x="124233" y="186571"/>
                </a:lnTo>
                <a:lnTo>
                  <a:pt x="154717" y="153622"/>
                </a:lnTo>
                <a:lnTo>
                  <a:pt x="187904" y="123355"/>
                </a:lnTo>
                <a:lnTo>
                  <a:pt x="223606" y="95956"/>
                </a:lnTo>
                <a:lnTo>
                  <a:pt x="261638" y="71609"/>
                </a:lnTo>
                <a:lnTo>
                  <a:pt x="301814" y="50500"/>
                </a:lnTo>
                <a:lnTo>
                  <a:pt x="343946" y="32813"/>
                </a:lnTo>
                <a:lnTo>
                  <a:pt x="387849" y="18735"/>
                </a:lnTo>
                <a:lnTo>
                  <a:pt x="433337" y="8450"/>
                </a:lnTo>
                <a:lnTo>
                  <a:pt x="480222" y="2143"/>
                </a:lnTo>
                <a:lnTo>
                  <a:pt x="528320" y="0"/>
                </a:lnTo>
                <a:lnTo>
                  <a:pt x="576417" y="2143"/>
                </a:lnTo>
                <a:lnTo>
                  <a:pt x="623302" y="8450"/>
                </a:lnTo>
                <a:lnTo>
                  <a:pt x="668790" y="18735"/>
                </a:lnTo>
                <a:lnTo>
                  <a:pt x="712693" y="32813"/>
                </a:lnTo>
                <a:lnTo>
                  <a:pt x="754825" y="50500"/>
                </a:lnTo>
                <a:lnTo>
                  <a:pt x="795001" y="71609"/>
                </a:lnTo>
                <a:lnTo>
                  <a:pt x="833033" y="95956"/>
                </a:lnTo>
                <a:lnTo>
                  <a:pt x="868735" y="123355"/>
                </a:lnTo>
                <a:lnTo>
                  <a:pt x="901922" y="153622"/>
                </a:lnTo>
                <a:lnTo>
                  <a:pt x="932406" y="186571"/>
                </a:lnTo>
                <a:lnTo>
                  <a:pt x="960002" y="222017"/>
                </a:lnTo>
                <a:lnTo>
                  <a:pt x="984522" y="259776"/>
                </a:lnTo>
                <a:lnTo>
                  <a:pt x="1005782" y="299661"/>
                </a:lnTo>
                <a:lnTo>
                  <a:pt x="1023594" y="341488"/>
                </a:lnTo>
                <a:lnTo>
                  <a:pt x="1037772" y="385071"/>
                </a:lnTo>
                <a:lnTo>
                  <a:pt x="1048130" y="430226"/>
                </a:lnTo>
                <a:lnTo>
                  <a:pt x="1054481" y="476767"/>
                </a:lnTo>
                <a:lnTo>
                  <a:pt x="1056640" y="524510"/>
                </a:lnTo>
                <a:lnTo>
                  <a:pt x="1054481" y="572252"/>
                </a:lnTo>
                <a:lnTo>
                  <a:pt x="1048130" y="618793"/>
                </a:lnTo>
                <a:lnTo>
                  <a:pt x="1037772" y="663948"/>
                </a:lnTo>
                <a:lnTo>
                  <a:pt x="1023594" y="707531"/>
                </a:lnTo>
                <a:lnTo>
                  <a:pt x="1005782" y="749358"/>
                </a:lnTo>
                <a:lnTo>
                  <a:pt x="984522" y="789243"/>
                </a:lnTo>
                <a:lnTo>
                  <a:pt x="960002" y="827002"/>
                </a:lnTo>
                <a:lnTo>
                  <a:pt x="932406" y="862448"/>
                </a:lnTo>
                <a:lnTo>
                  <a:pt x="901922" y="895397"/>
                </a:lnTo>
                <a:lnTo>
                  <a:pt x="868735" y="925664"/>
                </a:lnTo>
                <a:lnTo>
                  <a:pt x="833033" y="953063"/>
                </a:lnTo>
                <a:lnTo>
                  <a:pt x="795001" y="977410"/>
                </a:lnTo>
                <a:lnTo>
                  <a:pt x="754825" y="998519"/>
                </a:lnTo>
                <a:lnTo>
                  <a:pt x="712693" y="1016206"/>
                </a:lnTo>
                <a:lnTo>
                  <a:pt x="668790" y="1030284"/>
                </a:lnTo>
                <a:lnTo>
                  <a:pt x="623302" y="1040569"/>
                </a:lnTo>
                <a:lnTo>
                  <a:pt x="576417" y="1046876"/>
                </a:lnTo>
                <a:lnTo>
                  <a:pt x="528320" y="1049020"/>
                </a:lnTo>
                <a:lnTo>
                  <a:pt x="480222" y="1046876"/>
                </a:lnTo>
                <a:lnTo>
                  <a:pt x="433337" y="1040569"/>
                </a:lnTo>
                <a:lnTo>
                  <a:pt x="387849" y="1030284"/>
                </a:lnTo>
                <a:lnTo>
                  <a:pt x="343946" y="1016206"/>
                </a:lnTo>
                <a:lnTo>
                  <a:pt x="301814" y="998519"/>
                </a:lnTo>
                <a:lnTo>
                  <a:pt x="261638" y="977410"/>
                </a:lnTo>
                <a:lnTo>
                  <a:pt x="223606" y="953063"/>
                </a:lnTo>
                <a:lnTo>
                  <a:pt x="187904" y="925664"/>
                </a:lnTo>
                <a:lnTo>
                  <a:pt x="154717" y="895397"/>
                </a:lnTo>
                <a:lnTo>
                  <a:pt x="124233" y="862448"/>
                </a:lnTo>
                <a:lnTo>
                  <a:pt x="96637" y="827002"/>
                </a:lnTo>
                <a:lnTo>
                  <a:pt x="72117" y="789243"/>
                </a:lnTo>
                <a:lnTo>
                  <a:pt x="50857" y="749358"/>
                </a:lnTo>
                <a:lnTo>
                  <a:pt x="33045" y="707531"/>
                </a:lnTo>
                <a:lnTo>
                  <a:pt x="18867" y="663948"/>
                </a:lnTo>
                <a:lnTo>
                  <a:pt x="8509" y="618793"/>
                </a:lnTo>
                <a:lnTo>
                  <a:pt x="2158" y="572252"/>
                </a:lnTo>
                <a:lnTo>
                  <a:pt x="0" y="524510"/>
                </a:lnTo>
                <a:close/>
              </a:path>
            </a:pathLst>
          </a:custGeom>
          <a:ln w="58419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97871" y="2693524"/>
            <a:ext cx="1808197" cy="1167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4000" y="1429"/>
            <a:ext cx="9144000" cy="537210"/>
          </a:xfrm>
          <a:custGeom>
            <a:avLst/>
            <a:gdLst/>
            <a:ahLst/>
            <a:cxnLst/>
            <a:rect l="l" t="t" r="r" b="b"/>
            <a:pathLst>
              <a:path w="12192000" h="955040">
                <a:moveTo>
                  <a:pt x="0" y="955040"/>
                </a:moveTo>
                <a:lnTo>
                  <a:pt x="12192000" y="955040"/>
                </a:lnTo>
                <a:lnTo>
                  <a:pt x="12192000" y="0"/>
                </a:lnTo>
                <a:lnTo>
                  <a:pt x="0" y="0"/>
                </a:lnTo>
                <a:lnTo>
                  <a:pt x="0" y="95504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9574" y="-27384"/>
            <a:ext cx="12122426" cy="562413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833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6"/>
              </a:spcBef>
            </a:pPr>
            <a:r>
              <a:rPr lang="en-US" sz="1800" spc="-3" dirty="0" smtClean="0">
                <a:solidFill>
                  <a:srgbClr val="FFFF00"/>
                </a:solidFill>
                <a:latin typeface="Arial Black"/>
                <a:cs typeface="Arial Black"/>
              </a:rPr>
              <a:t>KENAIKAN JAFA KE LEKTOR KEPALA (</a:t>
            </a:r>
            <a:r>
              <a:rPr lang="en-US" sz="1800" spc="-3" dirty="0" err="1" smtClean="0">
                <a:solidFill>
                  <a:srgbClr val="FFFF00"/>
                </a:solidFill>
                <a:latin typeface="Arial Black"/>
                <a:cs typeface="Arial Black"/>
              </a:rPr>
              <a:t>untuk</a:t>
            </a:r>
            <a:r>
              <a:rPr lang="en-US" sz="1800" spc="-3" dirty="0" smtClean="0">
                <a:solidFill>
                  <a:srgbClr val="FFFF00"/>
                </a:solidFill>
                <a:latin typeface="Arial Black"/>
                <a:cs typeface="Arial Black"/>
              </a:rPr>
              <a:t> masa </a:t>
            </a:r>
            <a:r>
              <a:rPr lang="en-US" sz="1800" spc="-3" dirty="0" err="1" smtClean="0">
                <a:solidFill>
                  <a:srgbClr val="FFFF00"/>
                </a:solidFill>
                <a:latin typeface="Arial Black"/>
                <a:cs typeface="Arial Black"/>
              </a:rPr>
              <a:t>kerja</a:t>
            </a:r>
            <a:r>
              <a:rPr lang="en-US" sz="1800" spc="-3" dirty="0" smtClean="0">
                <a:solidFill>
                  <a:srgbClr val="FFFF00"/>
                </a:solidFill>
                <a:latin typeface="Arial Black"/>
                <a:cs typeface="Arial Black"/>
              </a:rPr>
              <a:t> &lt; 8 </a:t>
            </a:r>
            <a:r>
              <a:rPr lang="en-US" sz="1800" spc="-3" dirty="0" err="1" smtClean="0">
                <a:solidFill>
                  <a:srgbClr val="FFFF00"/>
                </a:solidFill>
                <a:latin typeface="Arial Black"/>
                <a:cs typeface="Arial Black"/>
              </a:rPr>
              <a:t>tahun</a:t>
            </a:r>
            <a:r>
              <a:rPr lang="en-US" sz="1800" spc="-3" dirty="0" smtClean="0">
                <a:solidFill>
                  <a:srgbClr val="FFFF00"/>
                </a:solidFill>
                <a:latin typeface="Arial Black"/>
                <a:cs typeface="Arial Black"/>
              </a:rPr>
              <a:t>)</a:t>
            </a:r>
            <a:endParaRPr sz="18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>
              <a:spcBef>
                <a:spcPts val="3"/>
              </a:spcBef>
            </a:pPr>
            <a:endParaRPr sz="18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6286" y="3992665"/>
            <a:ext cx="3135085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SYARAT INI TIDAK BERLAKU/TELAH DIHAPUS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>
            <a:off x="2551611" y="3117669"/>
            <a:ext cx="435429" cy="8749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0869433" y="970059"/>
            <a:ext cx="707666" cy="10734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9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404665"/>
            <a:ext cx="10667998" cy="446585"/>
          </a:xfrm>
          <a:custGeom>
            <a:avLst/>
            <a:gdLst/>
            <a:ahLst/>
            <a:cxnLst/>
            <a:rect l="l" t="t" r="r" b="b"/>
            <a:pathLst>
              <a:path w="12192000" h="462280">
                <a:moveTo>
                  <a:pt x="0" y="462279"/>
                </a:moveTo>
                <a:lnTo>
                  <a:pt x="12192000" y="462279"/>
                </a:lnTo>
                <a:lnTo>
                  <a:pt x="12192000" y="0"/>
                </a:lnTo>
                <a:lnTo>
                  <a:pt x="0" y="0"/>
                </a:lnTo>
                <a:lnTo>
                  <a:pt x="0" y="46227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851249"/>
            <a:ext cx="4278154" cy="208598"/>
          </a:xfrm>
          <a:custGeom>
            <a:avLst/>
            <a:gdLst/>
            <a:ahLst/>
            <a:cxnLst/>
            <a:rect l="l" t="t" r="r" b="b"/>
            <a:pathLst>
              <a:path w="5704205" h="370839">
                <a:moveTo>
                  <a:pt x="0" y="370839"/>
                </a:moveTo>
                <a:lnTo>
                  <a:pt x="5704078" y="370839"/>
                </a:lnTo>
                <a:lnTo>
                  <a:pt x="5704078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2059" y="851248"/>
            <a:ext cx="6389940" cy="350505"/>
          </a:xfrm>
          <a:custGeom>
            <a:avLst/>
            <a:gdLst/>
            <a:ahLst/>
            <a:cxnLst/>
            <a:rect l="l" t="t" r="r" b="b"/>
            <a:pathLst>
              <a:path w="6488430" h="370839">
                <a:moveTo>
                  <a:pt x="0" y="370839"/>
                </a:moveTo>
                <a:lnTo>
                  <a:pt x="6487922" y="370839"/>
                </a:lnTo>
                <a:lnTo>
                  <a:pt x="648792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5256" y="982278"/>
            <a:ext cx="4278154" cy="2797850"/>
          </a:xfrm>
          <a:custGeom>
            <a:avLst/>
            <a:gdLst/>
            <a:ahLst/>
            <a:cxnLst/>
            <a:rect l="l" t="t" r="r" b="b"/>
            <a:pathLst>
              <a:path w="5704205" h="4973955">
                <a:moveTo>
                  <a:pt x="5704078" y="4973838"/>
                </a:moveTo>
                <a:lnTo>
                  <a:pt x="5704078" y="0"/>
                </a:lnTo>
                <a:lnTo>
                  <a:pt x="0" y="0"/>
                </a:lnTo>
                <a:lnTo>
                  <a:pt x="0" y="4973838"/>
                </a:lnTo>
                <a:lnTo>
                  <a:pt x="5704078" y="4973838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1808" y="1256266"/>
            <a:ext cx="5846055" cy="2571593"/>
          </a:xfrm>
          <a:custGeom>
            <a:avLst/>
            <a:gdLst/>
            <a:ahLst/>
            <a:cxnLst/>
            <a:rect l="l" t="t" r="r" b="b"/>
            <a:pathLst>
              <a:path w="6488430" h="4973955">
                <a:moveTo>
                  <a:pt x="6487922" y="4973838"/>
                </a:moveTo>
                <a:lnTo>
                  <a:pt x="6487922" y="0"/>
                </a:lnTo>
                <a:lnTo>
                  <a:pt x="0" y="0"/>
                </a:lnTo>
                <a:lnTo>
                  <a:pt x="0" y="4973838"/>
                </a:lnTo>
                <a:lnTo>
                  <a:pt x="6487922" y="4973838"/>
                </a:lnTo>
                <a:close/>
              </a:path>
            </a:pathLst>
          </a:custGeom>
          <a:solidFill>
            <a:srgbClr val="5B9BD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0" y="1059847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0" y="851249"/>
            <a:ext cx="9144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0" y="476672"/>
            <a:ext cx="12095922" cy="926615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7504">
              <a:spcBef>
                <a:spcPts val="66"/>
              </a:spcBef>
            </a:pPr>
            <a:r>
              <a:rPr sz="1600" b="1" spc="-3" dirty="0">
                <a:latin typeface="Calibri"/>
                <a:cs typeface="Calibri"/>
              </a:rPr>
              <a:t>❸.2.2. </a:t>
            </a:r>
            <a:r>
              <a:rPr sz="1600" b="1" spc="-46" dirty="0">
                <a:latin typeface="Calibri"/>
                <a:cs typeface="Calibri"/>
              </a:rPr>
              <a:t>SYARAT </a:t>
            </a:r>
            <a:r>
              <a:rPr sz="1600" b="1" spc="-16" dirty="0">
                <a:latin typeface="Calibri"/>
                <a:cs typeface="Calibri"/>
              </a:rPr>
              <a:t>TAMBAHAN: </a:t>
            </a:r>
            <a:r>
              <a:rPr sz="1600" b="1" spc="-7" dirty="0">
                <a:latin typeface="Calibri"/>
                <a:cs typeface="Calibri"/>
              </a:rPr>
              <a:t>UNTUK </a:t>
            </a:r>
            <a:r>
              <a:rPr sz="1600" b="1" spc="-3" dirty="0">
                <a:latin typeface="Calibri"/>
                <a:cs typeface="Calibri"/>
              </a:rPr>
              <a:t>KELOMPOK </a:t>
            </a:r>
            <a:r>
              <a:rPr sz="1600" b="1" spc="-20" dirty="0">
                <a:latin typeface="Calibri"/>
                <a:cs typeface="Calibri"/>
              </a:rPr>
              <a:t>LUAR </a:t>
            </a:r>
            <a:r>
              <a:rPr sz="1600" b="1" spc="-3" dirty="0">
                <a:latin typeface="Calibri"/>
                <a:cs typeface="Calibri"/>
              </a:rPr>
              <a:t>BIASA </a:t>
            </a:r>
            <a:r>
              <a:rPr sz="1600" b="1" spc="-7" dirty="0">
                <a:latin typeface="Calibri"/>
                <a:cs typeface="Calibri"/>
              </a:rPr>
              <a:t>(MASA KERJA </a:t>
            </a:r>
            <a:r>
              <a:rPr sz="1600" b="1" dirty="0">
                <a:latin typeface="Calibri"/>
                <a:cs typeface="Calibri"/>
              </a:rPr>
              <a:t>AKTIF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3" dirty="0">
                <a:latin typeface="Calibri"/>
                <a:cs typeface="Calibri"/>
              </a:rPr>
              <a:t>MINIMUM)</a:t>
            </a:r>
            <a:endParaRPr sz="1600" dirty="0">
              <a:latin typeface="Calibri"/>
              <a:cs typeface="Calibri"/>
            </a:endParaRPr>
          </a:p>
          <a:p>
            <a:pPr algn="ctr">
              <a:spcBef>
                <a:spcPts val="873"/>
              </a:spcBef>
              <a:tabLst>
                <a:tab pos="3821853" algn="l"/>
              </a:tabLst>
            </a:pPr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6" dirty="0">
                <a:solidFill>
                  <a:srgbClr val="FFFFFF"/>
                </a:solidFill>
                <a:latin typeface="Calibri"/>
                <a:cs typeface="Calibri"/>
              </a:rPr>
              <a:t>PAK</a:t>
            </a:r>
            <a:r>
              <a:rPr sz="1600" b="1" spc="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2014/2015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600" b="1" spc="-3" dirty="0">
                <a:solidFill>
                  <a:srgbClr val="FFFFFF"/>
                </a:solidFill>
                <a:latin typeface="Calibri"/>
                <a:cs typeface="Calibri"/>
              </a:rPr>
              <a:t>PO </a:t>
            </a:r>
            <a:r>
              <a:rPr sz="1600" b="1" spc="-26" dirty="0">
                <a:solidFill>
                  <a:srgbClr val="FFFFFF"/>
                </a:solidFill>
                <a:latin typeface="Calibri"/>
                <a:cs typeface="Calibri"/>
              </a:rPr>
              <a:t>PAK</a:t>
            </a:r>
            <a:r>
              <a:rPr sz="1600" b="1" spc="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2019+REVISINYA</a:t>
            </a:r>
            <a:endParaRPr sz="1600" dirty="0">
              <a:latin typeface="Calibri"/>
              <a:cs typeface="Calibri"/>
            </a:endParaRPr>
          </a:p>
          <a:p>
            <a:pPr marL="8334">
              <a:spcBef>
                <a:spcPts val="515"/>
              </a:spcBef>
              <a:tabLst>
                <a:tab pos="3751850" algn="l"/>
              </a:tabLst>
            </a:pPr>
            <a:r>
              <a:rPr sz="1200" b="1" dirty="0">
                <a:latin typeface="Calibri"/>
                <a:cs typeface="Calibri"/>
              </a:rPr>
              <a:t>3.2.1.1. </a:t>
            </a:r>
            <a:r>
              <a:rPr sz="1200" b="1" spc="-7" dirty="0">
                <a:latin typeface="Calibri"/>
                <a:cs typeface="Calibri"/>
              </a:rPr>
              <a:t>KELOMPOK </a:t>
            </a:r>
            <a:r>
              <a:rPr sz="1200" b="1" spc="-3" dirty="0">
                <a:latin typeface="Calibri"/>
                <a:cs typeface="Calibri"/>
              </a:rPr>
              <a:t>MASA </a:t>
            </a:r>
            <a:r>
              <a:rPr sz="1200" b="1" spc="-7" dirty="0">
                <a:latin typeface="Calibri"/>
                <a:cs typeface="Calibri"/>
              </a:rPr>
              <a:t>KERJA </a:t>
            </a:r>
            <a:r>
              <a:rPr sz="1200" b="1" dirty="0">
                <a:latin typeface="Calibri"/>
                <a:cs typeface="Calibri"/>
              </a:rPr>
              <a:t>AKTIF MINIMUM:</a:t>
            </a:r>
            <a:r>
              <a:rPr sz="1200" b="1" spc="-16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KE</a:t>
            </a:r>
            <a:r>
              <a:rPr sz="1200" b="1" spc="7" dirty="0">
                <a:latin typeface="Calibri"/>
                <a:cs typeface="Calibri"/>
              </a:rPr>
              <a:t> </a:t>
            </a:r>
            <a:r>
              <a:rPr sz="1200" b="1" spc="-3" dirty="0">
                <a:latin typeface="Calibri"/>
                <a:cs typeface="Calibri"/>
              </a:rPr>
              <a:t>GB	</a:t>
            </a:r>
            <a:r>
              <a:rPr sz="1200" b="1" dirty="0">
                <a:latin typeface="Calibri"/>
                <a:cs typeface="Calibri"/>
              </a:rPr>
              <a:t>3.2.1.1. </a:t>
            </a:r>
            <a:r>
              <a:rPr sz="1600" b="1" spc="-7" dirty="0">
                <a:latin typeface="Calibri"/>
                <a:cs typeface="Calibri"/>
              </a:rPr>
              <a:t>KELOMPOK </a:t>
            </a:r>
            <a:r>
              <a:rPr sz="1600" b="1" spc="-3" dirty="0">
                <a:latin typeface="Calibri"/>
                <a:cs typeface="Calibri"/>
              </a:rPr>
              <a:t>MASA </a:t>
            </a:r>
            <a:r>
              <a:rPr sz="1600" b="1" spc="-7" dirty="0">
                <a:latin typeface="Calibri"/>
                <a:cs typeface="Calibri"/>
              </a:rPr>
              <a:t>KERJA </a:t>
            </a:r>
            <a:r>
              <a:rPr sz="1600" b="1" dirty="0">
                <a:latin typeface="Calibri"/>
                <a:cs typeface="Calibri"/>
              </a:rPr>
              <a:t>AKTIF MINIMUM: KE</a:t>
            </a:r>
            <a:r>
              <a:rPr sz="1600" b="1" spc="-49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GB</a:t>
            </a:r>
            <a:r>
              <a:rPr sz="1600" b="1" dirty="0">
                <a:latin typeface="Symbol"/>
                <a:cs typeface="Symbol"/>
              </a:rPr>
              <a:t></a:t>
            </a:r>
            <a:r>
              <a:rPr sz="1600" b="1" dirty="0">
                <a:latin typeface="Calibri"/>
                <a:cs typeface="Calibri"/>
              </a:rPr>
              <a:t>20TH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58816" y="5371501"/>
            <a:ext cx="5654004" cy="1379242"/>
          </a:xfrm>
          <a:custGeom>
            <a:avLst/>
            <a:gdLst/>
            <a:ahLst/>
            <a:cxnLst/>
            <a:rect l="l" t="t" r="r" b="b"/>
            <a:pathLst>
              <a:path w="6489700" h="4526280">
                <a:moveTo>
                  <a:pt x="0" y="4526280"/>
                </a:moveTo>
                <a:lnTo>
                  <a:pt x="6489700" y="4526280"/>
                </a:lnTo>
                <a:lnTo>
                  <a:pt x="6489700" y="0"/>
                </a:lnTo>
                <a:lnTo>
                  <a:pt x="0" y="0"/>
                </a:lnTo>
                <a:lnTo>
                  <a:pt x="0" y="45262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18155" y="1412777"/>
            <a:ext cx="5833914" cy="1947408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>
              <a:spcBef>
                <a:spcPts val="66"/>
              </a:spcBef>
            </a:pPr>
            <a:r>
              <a:rPr sz="1400" b="1" spc="-3" dirty="0">
                <a:latin typeface="Arial Narrow"/>
                <a:cs typeface="Arial Narrow"/>
              </a:rPr>
              <a:t>(A</a:t>
            </a:r>
            <a:r>
              <a:rPr b="1" spc="-3" dirty="0">
                <a:latin typeface="Arial Narrow"/>
                <a:cs typeface="Arial Narrow"/>
              </a:rPr>
              <a:t>). </a:t>
            </a:r>
            <a:r>
              <a:rPr b="1" spc="-7" dirty="0">
                <a:latin typeface="Arial Narrow"/>
                <a:cs typeface="Arial Narrow"/>
              </a:rPr>
              <a:t>KARIL </a:t>
            </a:r>
            <a:r>
              <a:rPr b="1" spc="-26" dirty="0">
                <a:latin typeface="Arial Narrow"/>
                <a:cs typeface="Arial Narrow"/>
              </a:rPr>
              <a:t>SYARAT </a:t>
            </a:r>
            <a:r>
              <a:rPr b="1" spc="-3" dirty="0">
                <a:latin typeface="Arial Narrow"/>
                <a:cs typeface="Arial Narrow"/>
              </a:rPr>
              <a:t>KHUSUS: DI </a:t>
            </a:r>
            <a:r>
              <a:rPr b="1" spc="-7" dirty="0">
                <a:latin typeface="Arial Narrow"/>
                <a:cs typeface="Arial Narrow"/>
              </a:rPr>
              <a:t>JURNAL</a:t>
            </a:r>
            <a:r>
              <a:rPr b="1" spc="79" dirty="0">
                <a:latin typeface="Arial Narrow"/>
                <a:cs typeface="Arial Narrow"/>
              </a:rPr>
              <a:t> </a:t>
            </a:r>
            <a:r>
              <a:rPr b="1" spc="-3" dirty="0">
                <a:latin typeface="Arial Narrow"/>
                <a:cs typeface="Arial Narrow"/>
              </a:rPr>
              <a:t>INTERNASIONAL</a:t>
            </a:r>
            <a:endParaRPr dirty="0">
              <a:latin typeface="Arial Narrow"/>
              <a:cs typeface="Arial Narrow"/>
            </a:endParaRPr>
          </a:p>
          <a:p>
            <a:pPr marL="220011" marR="3333">
              <a:spcBef>
                <a:spcPts val="3"/>
              </a:spcBef>
            </a:pPr>
            <a:r>
              <a:rPr b="1" spc="-10" dirty="0">
                <a:latin typeface="Arial Narrow"/>
                <a:cs typeface="Arial Narrow"/>
              </a:rPr>
              <a:t>BEREPUTASI</a:t>
            </a:r>
            <a:r>
              <a:rPr spc="-10" dirty="0">
                <a:latin typeface="Arial Narrow"/>
                <a:cs typeface="Arial Narrow"/>
              </a:rPr>
              <a:t>, </a:t>
            </a:r>
            <a:r>
              <a:rPr spc="-3" dirty="0">
                <a:latin typeface="Arial Narrow"/>
                <a:cs typeface="Arial Narrow"/>
              </a:rPr>
              <a:t>yaitu </a:t>
            </a:r>
            <a:r>
              <a:rPr spc="-7" dirty="0">
                <a:latin typeface="Arial Narrow"/>
                <a:cs typeface="Arial Narrow"/>
              </a:rPr>
              <a:t>Jurnal </a:t>
            </a:r>
            <a:r>
              <a:rPr spc="-13" dirty="0">
                <a:latin typeface="Arial Narrow"/>
                <a:cs typeface="Arial Narrow"/>
              </a:rPr>
              <a:t>Terindeks </a:t>
            </a:r>
            <a:r>
              <a:rPr spc="-7" dirty="0">
                <a:latin typeface="Arial Narrow"/>
                <a:cs typeface="Arial Narrow"/>
              </a:rPr>
              <a:t>dalam </a:t>
            </a:r>
            <a:r>
              <a:rPr spc="-3" dirty="0">
                <a:latin typeface="Arial Narrow"/>
                <a:cs typeface="Arial Narrow"/>
              </a:rPr>
              <a:t>basis data internasional  </a:t>
            </a:r>
            <a:r>
              <a:rPr spc="-7" dirty="0">
                <a:latin typeface="Arial Narrow"/>
                <a:cs typeface="Arial Narrow"/>
              </a:rPr>
              <a:t>bereputasi yang </a:t>
            </a:r>
            <a:r>
              <a:rPr spc="-3" dirty="0">
                <a:latin typeface="Arial Narrow"/>
                <a:cs typeface="Arial Narrow"/>
              </a:rPr>
              <a:t>diakui oleh Kemenristekdikti </a:t>
            </a:r>
            <a:r>
              <a:rPr spc="-7" dirty="0">
                <a:latin typeface="Arial Narrow"/>
                <a:cs typeface="Arial Narrow"/>
              </a:rPr>
              <a:t>(</a:t>
            </a:r>
            <a:r>
              <a:rPr i="1" spc="-7" dirty="0">
                <a:latin typeface="Arial Narrow"/>
                <a:cs typeface="Arial Narrow"/>
              </a:rPr>
              <a:t>Web of </a:t>
            </a:r>
            <a:r>
              <a:rPr i="1" spc="-3" dirty="0">
                <a:latin typeface="Arial Narrow"/>
                <a:cs typeface="Arial Narrow"/>
              </a:rPr>
              <a:t>Science </a:t>
            </a:r>
            <a:r>
              <a:rPr spc="-7" dirty="0">
                <a:latin typeface="Arial Narrow"/>
                <a:cs typeface="Arial Narrow"/>
              </a:rPr>
              <a:t>dan/atau  </a:t>
            </a:r>
            <a:r>
              <a:rPr i="1" spc="-3" dirty="0">
                <a:latin typeface="Arial Narrow"/>
                <a:cs typeface="Arial Narrow"/>
              </a:rPr>
              <a:t>Scopus</a:t>
            </a:r>
            <a:r>
              <a:rPr spc="-3" dirty="0">
                <a:latin typeface="Arial Narrow"/>
                <a:cs typeface="Arial Narrow"/>
              </a:rPr>
              <a:t>) </a:t>
            </a:r>
            <a:r>
              <a:rPr spc="-7" dirty="0">
                <a:latin typeface="Arial Narrow"/>
                <a:cs typeface="Arial Narrow"/>
              </a:rPr>
              <a:t>dengan </a:t>
            </a:r>
            <a:r>
              <a:rPr spc="-3" dirty="0">
                <a:latin typeface="Arial Narrow"/>
                <a:cs typeface="Arial Narrow"/>
              </a:rPr>
              <a:t>SJR jurnal JIF </a:t>
            </a:r>
            <a:r>
              <a:rPr spc="-7" dirty="0">
                <a:latin typeface="Arial Narrow"/>
                <a:cs typeface="Arial Narrow"/>
              </a:rPr>
              <a:t>WoS </a:t>
            </a:r>
            <a:r>
              <a:rPr spc="-3" dirty="0">
                <a:latin typeface="Arial Narrow"/>
                <a:cs typeface="Arial Narrow"/>
              </a:rPr>
              <a:t>SESUAI BIDANG </a:t>
            </a:r>
            <a:r>
              <a:rPr spc="-10" dirty="0">
                <a:latin typeface="Arial Narrow"/>
                <a:cs typeface="Arial Narrow"/>
              </a:rPr>
              <a:t>ILMUNYA. </a:t>
            </a:r>
            <a:r>
              <a:rPr spc="-7" dirty="0">
                <a:latin typeface="Arial Narrow"/>
                <a:cs typeface="Arial Narrow"/>
              </a:rPr>
              <a:t>Tidak  </a:t>
            </a:r>
            <a:r>
              <a:rPr spc="-3" dirty="0">
                <a:latin typeface="Arial Narrow"/>
                <a:cs typeface="Arial Narrow"/>
              </a:rPr>
              <a:t>termasuk </a:t>
            </a:r>
            <a:r>
              <a:rPr spc="-7" dirty="0">
                <a:latin typeface="Arial Narrow"/>
                <a:cs typeface="Arial Narrow"/>
              </a:rPr>
              <a:t>dalam </a:t>
            </a:r>
            <a:r>
              <a:rPr spc="-3" dirty="0">
                <a:latin typeface="Arial Narrow"/>
                <a:cs typeface="Arial Narrow"/>
              </a:rPr>
              <a:t>kriteria ini </a:t>
            </a:r>
            <a:r>
              <a:rPr spc="-7" dirty="0">
                <a:latin typeface="Arial Narrow"/>
                <a:cs typeface="Arial Narrow"/>
              </a:rPr>
              <a:t>adalah </a:t>
            </a:r>
            <a:r>
              <a:rPr spc="-3" dirty="0">
                <a:latin typeface="Arial Narrow"/>
                <a:cs typeface="Arial Narrow"/>
              </a:rPr>
              <a:t>jurnal </a:t>
            </a:r>
            <a:r>
              <a:rPr spc="-7" dirty="0">
                <a:latin typeface="Arial Narrow"/>
                <a:cs typeface="Arial Narrow"/>
              </a:rPr>
              <a:t>berstatus </a:t>
            </a:r>
            <a:r>
              <a:rPr i="1" spc="-7" dirty="0">
                <a:solidFill>
                  <a:srgbClr val="FF0000"/>
                </a:solidFill>
                <a:latin typeface="Arial Narrow"/>
                <a:cs typeface="Arial Narrow"/>
              </a:rPr>
              <a:t>coverage discontinued </a:t>
            </a:r>
            <a:r>
              <a:rPr spc="-10" dirty="0">
                <a:solidFill>
                  <a:srgbClr val="FF0000"/>
                </a:solidFill>
                <a:latin typeface="Arial Narrow"/>
                <a:cs typeface="Arial Narrow"/>
              </a:rPr>
              <a:t>dan  </a:t>
            </a:r>
            <a:r>
              <a:rPr i="1" spc="-3" dirty="0">
                <a:solidFill>
                  <a:srgbClr val="FF0000"/>
                </a:solidFill>
                <a:latin typeface="Arial Narrow"/>
                <a:cs typeface="Arial Narrow"/>
              </a:rPr>
              <a:t>cancelled </a:t>
            </a:r>
            <a:r>
              <a:rPr spc="-3" dirty="0">
                <a:solidFill>
                  <a:srgbClr val="FF0000"/>
                </a:solidFill>
                <a:latin typeface="Arial Narrow"/>
                <a:cs typeface="Arial Narrow"/>
              </a:rPr>
              <a:t>di Scopus/</a:t>
            </a:r>
            <a:r>
              <a:rPr i="1" spc="-3" dirty="0">
                <a:solidFill>
                  <a:srgbClr val="FF0000"/>
                </a:solidFill>
                <a:latin typeface="Arial Narrow"/>
                <a:cs typeface="Arial Narrow"/>
              </a:rPr>
              <a:t>SCImagojr</a:t>
            </a:r>
            <a:r>
              <a:rPr spc="-3" dirty="0">
                <a:solidFill>
                  <a:srgbClr val="FF0000"/>
                </a:solidFill>
                <a:latin typeface="Arial Narrow"/>
                <a:cs typeface="Arial Narrow"/>
              </a:rPr>
              <a:t>;</a:t>
            </a:r>
            <a:r>
              <a:rPr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pc="-7" dirty="0">
                <a:solidFill>
                  <a:srgbClr val="FF0000"/>
                </a:solidFill>
                <a:latin typeface="Arial Narrow"/>
                <a:cs typeface="Arial Narrow"/>
              </a:rPr>
              <a:t>dan</a:t>
            </a:r>
            <a:endParaRPr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23870" y="5535074"/>
            <a:ext cx="5588949" cy="1239522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220011" marR="3333" indent="-211677">
              <a:spcBef>
                <a:spcPts val="66"/>
              </a:spcBef>
            </a:pPr>
            <a:r>
              <a:rPr sz="1600" b="1" spc="-3" dirty="0">
                <a:latin typeface="Arial Narrow"/>
                <a:cs typeface="Arial Narrow"/>
              </a:rPr>
              <a:t>(B). </a:t>
            </a:r>
            <a:r>
              <a:rPr sz="1600" b="1" spc="-7" dirty="0">
                <a:latin typeface="Arial Narrow"/>
                <a:cs typeface="Arial Narrow"/>
              </a:rPr>
              <a:t>Melampirkan </a:t>
            </a:r>
            <a:r>
              <a:rPr sz="1600" b="1" spc="-3" dirty="0">
                <a:latin typeface="Arial Narrow"/>
                <a:cs typeface="Arial Narrow"/>
              </a:rPr>
              <a:t>bukti proses </a:t>
            </a:r>
            <a:r>
              <a:rPr sz="1600" b="1" spc="-7" dirty="0">
                <a:latin typeface="Arial Narrow"/>
                <a:cs typeface="Arial Narrow"/>
              </a:rPr>
              <a:t>pembimbingan </a:t>
            </a:r>
            <a:r>
              <a:rPr sz="1600" b="1" spc="-3" dirty="0">
                <a:latin typeface="Arial Narrow"/>
                <a:cs typeface="Arial Narrow"/>
              </a:rPr>
              <a:t>paling </a:t>
            </a:r>
            <a:r>
              <a:rPr sz="1600" b="1" spc="-7" dirty="0">
                <a:latin typeface="Arial Narrow"/>
                <a:cs typeface="Arial Narrow"/>
              </a:rPr>
              <a:t>sedikit </a:t>
            </a:r>
            <a:r>
              <a:rPr sz="1600" b="1" u="sng" spc="-3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setara </a:t>
            </a:r>
            <a:r>
              <a:rPr sz="1600" b="1" u="sng" spc="-7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80 (delapan  </a:t>
            </a:r>
            <a:r>
              <a:rPr sz="1600" b="1" u="sng" spc="-3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puluh) angka kredit</a:t>
            </a:r>
            <a:r>
              <a:rPr sz="1600" b="1" spc="-3" dirty="0">
                <a:latin typeface="Arial Narrow"/>
                <a:cs typeface="Arial Narrow"/>
              </a:rPr>
              <a:t> yang </a:t>
            </a:r>
            <a:r>
              <a:rPr sz="1600" b="1" spc="-7" dirty="0">
                <a:latin typeface="Arial Narrow"/>
                <a:cs typeface="Arial Narrow"/>
              </a:rPr>
              <a:t>berasal </a:t>
            </a:r>
            <a:r>
              <a:rPr sz="1600" b="1" spc="-3" dirty="0">
                <a:latin typeface="Arial Narrow"/>
                <a:cs typeface="Arial Narrow"/>
              </a:rPr>
              <a:t>dari bimbingan </a:t>
            </a:r>
            <a:r>
              <a:rPr sz="1600" b="1" spc="-16" dirty="0">
                <a:latin typeface="Arial Narrow"/>
                <a:cs typeface="Arial Narrow"/>
              </a:rPr>
              <a:t>Tugas </a:t>
            </a:r>
            <a:r>
              <a:rPr sz="1600" b="1" spc="-13" dirty="0">
                <a:latin typeface="Arial Narrow"/>
                <a:cs typeface="Arial Narrow"/>
              </a:rPr>
              <a:t>Akhir, </a:t>
            </a:r>
            <a:r>
              <a:rPr sz="1600" b="1" spc="-3" dirty="0">
                <a:latin typeface="Arial Narrow"/>
                <a:cs typeface="Arial Narrow"/>
              </a:rPr>
              <a:t>KKL, </a:t>
            </a:r>
            <a:r>
              <a:rPr sz="1600" b="1" spc="-7" dirty="0">
                <a:latin typeface="Arial Narrow"/>
                <a:cs typeface="Arial Narrow"/>
              </a:rPr>
              <a:t>KKN,  </a:t>
            </a:r>
            <a:r>
              <a:rPr sz="1600" b="1" spc="-3" dirty="0">
                <a:latin typeface="Arial Narrow"/>
                <a:cs typeface="Arial Narrow"/>
              </a:rPr>
              <a:t>PKL, Magang, </a:t>
            </a:r>
            <a:r>
              <a:rPr sz="1600" b="1" spc="-7" dirty="0">
                <a:latin typeface="Arial Narrow"/>
                <a:cs typeface="Arial Narrow"/>
              </a:rPr>
              <a:t>Kegiatan Kemahasiswaan </a:t>
            </a:r>
            <a:r>
              <a:rPr sz="1600" b="1" spc="-3" dirty="0">
                <a:latin typeface="Arial Narrow"/>
                <a:cs typeface="Arial Narrow"/>
              </a:rPr>
              <a:t>(BUKTI </a:t>
            </a:r>
            <a:r>
              <a:rPr sz="1600" b="1" spc="-23" dirty="0">
                <a:latin typeface="Arial Narrow"/>
                <a:cs typeface="Arial Narrow"/>
              </a:rPr>
              <a:t>KEGIATAN </a:t>
            </a:r>
            <a:r>
              <a:rPr sz="1600" b="1" dirty="0">
                <a:latin typeface="Arial Narrow"/>
                <a:cs typeface="Arial Narrow"/>
              </a:rPr>
              <a:t>: </a:t>
            </a:r>
            <a:r>
              <a:rPr sz="1600" b="1" spc="-3" dirty="0">
                <a:latin typeface="Arial Narrow"/>
                <a:cs typeface="Arial Narrow"/>
              </a:rPr>
              <a:t>SESUAI DI  </a:t>
            </a:r>
            <a:r>
              <a:rPr sz="1600" b="1" spc="-7" dirty="0">
                <a:latin typeface="Arial Narrow"/>
                <a:cs typeface="Arial Narrow"/>
              </a:rPr>
              <a:t>PELAKSANAAN PENDIDIKAN, </a:t>
            </a:r>
            <a:r>
              <a:rPr sz="1600" b="1" spc="-3" dirty="0">
                <a:latin typeface="Arial Narrow"/>
                <a:cs typeface="Arial Narrow"/>
              </a:rPr>
              <a:t>SEJAK </a:t>
            </a:r>
            <a:r>
              <a:rPr sz="1600" b="1" dirty="0">
                <a:latin typeface="Arial Narrow"/>
                <a:cs typeface="Arial Narrow"/>
              </a:rPr>
              <a:t>TMT</a:t>
            </a:r>
            <a:r>
              <a:rPr sz="1600" b="1" spc="56" dirty="0">
                <a:latin typeface="Arial Narrow"/>
                <a:cs typeface="Arial Narrow"/>
              </a:rPr>
              <a:t> </a:t>
            </a:r>
            <a:r>
              <a:rPr sz="1600" b="1" spc="-3" dirty="0">
                <a:latin typeface="Arial Narrow"/>
                <a:cs typeface="Arial Narrow"/>
              </a:rPr>
              <a:t>TERAKHIR).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24327" y="2355508"/>
            <a:ext cx="3142297" cy="393136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algn="ctr">
              <a:spcBef>
                <a:spcPts val="66"/>
              </a:spcBef>
            </a:pPr>
            <a:r>
              <a:rPr sz="1300" b="1" dirty="0">
                <a:latin typeface="Arial Narrow"/>
                <a:cs typeface="Arial Narrow"/>
              </a:rPr>
              <a:t>PO </a:t>
            </a:r>
            <a:r>
              <a:rPr sz="1300" b="1" spc="-26" dirty="0">
                <a:latin typeface="Arial Narrow"/>
                <a:cs typeface="Arial Narrow"/>
              </a:rPr>
              <a:t>PAK</a:t>
            </a:r>
            <a:r>
              <a:rPr sz="1300" b="1" spc="-10" dirty="0">
                <a:latin typeface="Arial Narrow"/>
                <a:cs typeface="Arial Narrow"/>
              </a:rPr>
              <a:t> </a:t>
            </a:r>
            <a:r>
              <a:rPr sz="1300" b="1" dirty="0">
                <a:latin typeface="Arial Narrow"/>
                <a:cs typeface="Arial Narrow"/>
              </a:rPr>
              <a:t>2019</a:t>
            </a:r>
            <a:endParaRPr sz="13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1200" b="1" spc="-3" dirty="0">
                <a:latin typeface="Arial Narrow"/>
                <a:cs typeface="Arial Narrow"/>
              </a:rPr>
              <a:t>KARIL </a:t>
            </a:r>
            <a:r>
              <a:rPr sz="1200" b="1" spc="-30" dirty="0">
                <a:latin typeface="Arial Narrow"/>
                <a:cs typeface="Arial Narrow"/>
              </a:rPr>
              <a:t>SYARAT </a:t>
            </a:r>
            <a:r>
              <a:rPr sz="1200" b="1" spc="-3" dirty="0">
                <a:latin typeface="Arial Narrow"/>
                <a:cs typeface="Arial Narrow"/>
              </a:rPr>
              <a:t>KHUSUS MINIMAL </a:t>
            </a:r>
            <a:r>
              <a:rPr sz="1200" b="1" dirty="0">
                <a:latin typeface="Arial Narrow"/>
                <a:cs typeface="Arial Narrow"/>
              </a:rPr>
              <a:t>DI:</a:t>
            </a:r>
            <a:r>
              <a:rPr sz="1200" b="1" spc="-16" dirty="0">
                <a:latin typeface="Arial Narrow"/>
                <a:cs typeface="Arial Narrow"/>
              </a:rPr>
              <a:t> </a:t>
            </a:r>
            <a:r>
              <a:rPr sz="1200" b="1" spc="-3" dirty="0">
                <a:latin typeface="Arial Narrow"/>
                <a:cs typeface="Arial Narrow"/>
              </a:rPr>
              <a:t>JURNAL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64280" y="2681265"/>
            <a:ext cx="3858578" cy="1116411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 marR="3333" indent="103338" algn="just">
              <a:spcBef>
                <a:spcPts val="66"/>
              </a:spcBef>
            </a:pPr>
            <a:r>
              <a:rPr sz="1200" b="1" spc="-3" dirty="0">
                <a:latin typeface="Arial Narrow"/>
                <a:cs typeface="Arial Narrow"/>
              </a:rPr>
              <a:t>INTERNASIONAL </a:t>
            </a:r>
            <a:r>
              <a:rPr sz="1200" b="1" spc="-10" dirty="0">
                <a:latin typeface="Arial Narrow"/>
                <a:cs typeface="Arial Narrow"/>
              </a:rPr>
              <a:t>BEREPUTASI</a:t>
            </a:r>
            <a:r>
              <a:rPr sz="1200" spc="-10" dirty="0">
                <a:latin typeface="Arial Narrow"/>
                <a:cs typeface="Arial Narrow"/>
              </a:rPr>
              <a:t>, </a:t>
            </a:r>
            <a:r>
              <a:rPr sz="1200" spc="-3" dirty="0">
                <a:latin typeface="Arial Narrow"/>
                <a:cs typeface="Arial Narrow"/>
              </a:rPr>
              <a:t>yaitu Jurnal </a:t>
            </a:r>
            <a:r>
              <a:rPr sz="1200" spc="-16" dirty="0">
                <a:latin typeface="Arial Narrow"/>
                <a:cs typeface="Arial Narrow"/>
              </a:rPr>
              <a:t>Terindeks  </a:t>
            </a:r>
            <a:r>
              <a:rPr sz="1200" spc="-3" dirty="0">
                <a:latin typeface="Arial Narrow"/>
                <a:cs typeface="Arial Narrow"/>
              </a:rPr>
              <a:t>dalam basis data internasional bereputasi yang diakui </a:t>
            </a:r>
            <a:r>
              <a:rPr sz="1200" spc="-7" dirty="0">
                <a:latin typeface="Arial Narrow"/>
                <a:cs typeface="Arial Narrow"/>
              </a:rPr>
              <a:t>oleh  </a:t>
            </a:r>
            <a:r>
              <a:rPr sz="1200" spc="-3" dirty="0">
                <a:latin typeface="Arial Narrow"/>
                <a:cs typeface="Arial Narrow"/>
              </a:rPr>
              <a:t>Kemenristekdikti </a:t>
            </a:r>
            <a:r>
              <a:rPr sz="1200" spc="-7" dirty="0">
                <a:latin typeface="Arial Narrow"/>
                <a:cs typeface="Arial Narrow"/>
              </a:rPr>
              <a:t>(</a:t>
            </a:r>
            <a:r>
              <a:rPr sz="1200" i="1" spc="-7" dirty="0">
                <a:latin typeface="Arial Narrow"/>
                <a:cs typeface="Arial Narrow"/>
              </a:rPr>
              <a:t>Web </a:t>
            </a:r>
            <a:r>
              <a:rPr sz="1200" i="1" spc="-3" dirty="0">
                <a:latin typeface="Arial Narrow"/>
                <a:cs typeface="Arial Narrow"/>
              </a:rPr>
              <a:t>of Science </a:t>
            </a:r>
            <a:r>
              <a:rPr sz="1200" spc="-3" dirty="0">
                <a:latin typeface="Arial Narrow"/>
                <a:cs typeface="Arial Narrow"/>
              </a:rPr>
              <a:t>dan/atau </a:t>
            </a:r>
            <a:r>
              <a:rPr sz="1200" i="1" spc="-3" dirty="0">
                <a:latin typeface="Arial Narrow"/>
                <a:cs typeface="Arial Narrow"/>
              </a:rPr>
              <a:t>Scopus</a:t>
            </a:r>
            <a:r>
              <a:rPr sz="1200" spc="-3" dirty="0">
                <a:latin typeface="Arial Narrow"/>
                <a:cs typeface="Arial Narrow"/>
              </a:rPr>
              <a:t>) dengan  </a:t>
            </a:r>
            <a:r>
              <a:rPr sz="1200" dirty="0">
                <a:latin typeface="Arial Narrow"/>
                <a:cs typeface="Arial Narrow"/>
              </a:rPr>
              <a:t>SJR </a:t>
            </a:r>
            <a:r>
              <a:rPr sz="1200" spc="-3" dirty="0">
                <a:latin typeface="Arial Narrow"/>
                <a:cs typeface="Arial Narrow"/>
              </a:rPr>
              <a:t>jurnal di atas 0,10 atau </a:t>
            </a:r>
            <a:r>
              <a:rPr sz="1200" spc="-7" dirty="0">
                <a:latin typeface="Arial Narrow"/>
                <a:cs typeface="Arial Narrow"/>
              </a:rPr>
              <a:t>memiliki </a:t>
            </a:r>
            <a:r>
              <a:rPr sz="1200" dirty="0">
                <a:latin typeface="Arial Narrow"/>
                <a:cs typeface="Arial Narrow"/>
              </a:rPr>
              <a:t>JIF </a:t>
            </a:r>
            <a:r>
              <a:rPr sz="1200" spc="-7" dirty="0">
                <a:latin typeface="Arial Narrow"/>
                <a:cs typeface="Arial Narrow"/>
              </a:rPr>
              <a:t>WoS paling sedikit  </a:t>
            </a:r>
            <a:r>
              <a:rPr sz="1200" spc="-3" dirty="0">
                <a:latin typeface="Arial Narrow"/>
                <a:cs typeface="Arial Narrow"/>
              </a:rPr>
              <a:t>0,05. </a:t>
            </a:r>
            <a:r>
              <a:rPr sz="1200" spc="-10" dirty="0">
                <a:latin typeface="Arial Narrow"/>
                <a:cs typeface="Arial Narrow"/>
              </a:rPr>
              <a:t>Tidak </a:t>
            </a:r>
            <a:r>
              <a:rPr sz="1200" spc="-3" dirty="0">
                <a:latin typeface="Arial Narrow"/>
                <a:cs typeface="Arial Narrow"/>
              </a:rPr>
              <a:t>termasuk dalam kriteria ini adalah jurnal berstatus  </a:t>
            </a:r>
            <a:r>
              <a:rPr sz="1200" i="1" spc="-3" dirty="0">
                <a:latin typeface="Arial Narrow"/>
                <a:cs typeface="Arial Narrow"/>
              </a:rPr>
              <a:t>coverage discontinued </a:t>
            </a:r>
            <a:r>
              <a:rPr sz="1200" spc="-3" dirty="0">
                <a:latin typeface="Arial Narrow"/>
                <a:cs typeface="Arial Narrow"/>
              </a:rPr>
              <a:t>dan </a:t>
            </a:r>
            <a:r>
              <a:rPr sz="1200" i="1" spc="-7" dirty="0">
                <a:latin typeface="Arial Narrow"/>
                <a:cs typeface="Arial Narrow"/>
              </a:rPr>
              <a:t>cancelled </a:t>
            </a:r>
            <a:r>
              <a:rPr sz="1200" spc="-3" dirty="0">
                <a:latin typeface="Arial Narrow"/>
                <a:cs typeface="Arial Narrow"/>
              </a:rPr>
              <a:t>di</a:t>
            </a:r>
            <a:r>
              <a:rPr sz="1200" spc="89" dirty="0">
                <a:latin typeface="Arial Narrow"/>
                <a:cs typeface="Arial Narrow"/>
              </a:rPr>
              <a:t> </a:t>
            </a:r>
            <a:r>
              <a:rPr sz="1200" spc="-3" dirty="0">
                <a:latin typeface="Arial Narrow"/>
                <a:cs typeface="Arial Narrow"/>
              </a:rPr>
              <a:t>Scopus/</a:t>
            </a:r>
            <a:r>
              <a:rPr sz="1200" i="1" spc="-3" dirty="0">
                <a:latin typeface="Arial Narrow"/>
                <a:cs typeface="Arial Narrow"/>
              </a:rPr>
              <a:t>SCImagojr</a:t>
            </a:r>
            <a:r>
              <a:rPr sz="1200" spc="-3" dirty="0">
                <a:latin typeface="Arial Narrow"/>
                <a:cs typeface="Arial Narrow"/>
              </a:rPr>
              <a:t>.</a:t>
            </a:r>
            <a:endParaRPr sz="12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23174" y="3304763"/>
            <a:ext cx="5389646" cy="2218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16493" y="1450896"/>
            <a:ext cx="1403985" cy="670084"/>
          </a:xfrm>
          <a:custGeom>
            <a:avLst/>
            <a:gdLst/>
            <a:ahLst/>
            <a:cxnLst/>
            <a:rect l="l" t="t" r="r" b="b"/>
            <a:pathLst>
              <a:path w="1871980" h="1191260">
                <a:moveTo>
                  <a:pt x="935990" y="0"/>
                </a:moveTo>
                <a:lnTo>
                  <a:pt x="876801" y="1171"/>
                </a:lnTo>
                <a:lnTo>
                  <a:pt x="818589" y="4641"/>
                </a:lnTo>
                <a:lnTo>
                  <a:pt x="761465" y="10338"/>
                </a:lnTo>
                <a:lnTo>
                  <a:pt x="705539" y="18192"/>
                </a:lnTo>
                <a:lnTo>
                  <a:pt x="650918" y="28135"/>
                </a:lnTo>
                <a:lnTo>
                  <a:pt x="597715" y="40096"/>
                </a:lnTo>
                <a:lnTo>
                  <a:pt x="546037" y="54005"/>
                </a:lnTo>
                <a:lnTo>
                  <a:pt x="495995" y="69792"/>
                </a:lnTo>
                <a:lnTo>
                  <a:pt x="447698" y="87389"/>
                </a:lnTo>
                <a:lnTo>
                  <a:pt x="401257" y="106724"/>
                </a:lnTo>
                <a:lnTo>
                  <a:pt x="356781" y="127729"/>
                </a:lnTo>
                <a:lnTo>
                  <a:pt x="314379" y="150332"/>
                </a:lnTo>
                <a:lnTo>
                  <a:pt x="274161" y="174466"/>
                </a:lnTo>
                <a:lnTo>
                  <a:pt x="236237" y="200059"/>
                </a:lnTo>
                <a:lnTo>
                  <a:pt x="200717" y="227042"/>
                </a:lnTo>
                <a:lnTo>
                  <a:pt x="167709" y="255345"/>
                </a:lnTo>
                <a:lnTo>
                  <a:pt x="137325" y="284899"/>
                </a:lnTo>
                <a:lnTo>
                  <a:pt x="109674" y="315633"/>
                </a:lnTo>
                <a:lnTo>
                  <a:pt x="84865" y="347478"/>
                </a:lnTo>
                <a:lnTo>
                  <a:pt x="63008" y="380364"/>
                </a:lnTo>
                <a:lnTo>
                  <a:pt x="44212" y="414221"/>
                </a:lnTo>
                <a:lnTo>
                  <a:pt x="28588" y="448979"/>
                </a:lnTo>
                <a:lnTo>
                  <a:pt x="7293" y="520920"/>
                </a:lnTo>
                <a:lnTo>
                  <a:pt x="0" y="595629"/>
                </a:lnTo>
                <a:lnTo>
                  <a:pt x="1841" y="633295"/>
                </a:lnTo>
                <a:lnTo>
                  <a:pt x="16245" y="706690"/>
                </a:lnTo>
                <a:lnTo>
                  <a:pt x="44212" y="777038"/>
                </a:lnTo>
                <a:lnTo>
                  <a:pt x="63008" y="810895"/>
                </a:lnTo>
                <a:lnTo>
                  <a:pt x="84865" y="843781"/>
                </a:lnTo>
                <a:lnTo>
                  <a:pt x="109674" y="875626"/>
                </a:lnTo>
                <a:lnTo>
                  <a:pt x="137325" y="906360"/>
                </a:lnTo>
                <a:lnTo>
                  <a:pt x="167709" y="935914"/>
                </a:lnTo>
                <a:lnTo>
                  <a:pt x="200717" y="964217"/>
                </a:lnTo>
                <a:lnTo>
                  <a:pt x="236237" y="991200"/>
                </a:lnTo>
                <a:lnTo>
                  <a:pt x="274161" y="1016793"/>
                </a:lnTo>
                <a:lnTo>
                  <a:pt x="314379" y="1040927"/>
                </a:lnTo>
                <a:lnTo>
                  <a:pt x="356781" y="1063530"/>
                </a:lnTo>
                <a:lnTo>
                  <a:pt x="401257" y="1084535"/>
                </a:lnTo>
                <a:lnTo>
                  <a:pt x="447698" y="1103870"/>
                </a:lnTo>
                <a:lnTo>
                  <a:pt x="495995" y="1121467"/>
                </a:lnTo>
                <a:lnTo>
                  <a:pt x="546037" y="1137254"/>
                </a:lnTo>
                <a:lnTo>
                  <a:pt x="597715" y="1151163"/>
                </a:lnTo>
                <a:lnTo>
                  <a:pt x="650918" y="1163124"/>
                </a:lnTo>
                <a:lnTo>
                  <a:pt x="705539" y="1173067"/>
                </a:lnTo>
                <a:lnTo>
                  <a:pt x="761465" y="1180921"/>
                </a:lnTo>
                <a:lnTo>
                  <a:pt x="818589" y="1186618"/>
                </a:lnTo>
                <a:lnTo>
                  <a:pt x="876801" y="1190088"/>
                </a:lnTo>
                <a:lnTo>
                  <a:pt x="935990" y="1191259"/>
                </a:lnTo>
                <a:lnTo>
                  <a:pt x="995178" y="1190088"/>
                </a:lnTo>
                <a:lnTo>
                  <a:pt x="1053390" y="1186618"/>
                </a:lnTo>
                <a:lnTo>
                  <a:pt x="1110514" y="1180921"/>
                </a:lnTo>
                <a:lnTo>
                  <a:pt x="1166440" y="1173067"/>
                </a:lnTo>
                <a:lnTo>
                  <a:pt x="1221061" y="1163124"/>
                </a:lnTo>
                <a:lnTo>
                  <a:pt x="1274264" y="1151163"/>
                </a:lnTo>
                <a:lnTo>
                  <a:pt x="1325942" y="1137254"/>
                </a:lnTo>
                <a:lnTo>
                  <a:pt x="1375984" y="1121467"/>
                </a:lnTo>
                <a:lnTo>
                  <a:pt x="1424281" y="1103870"/>
                </a:lnTo>
                <a:lnTo>
                  <a:pt x="1470722" y="1084535"/>
                </a:lnTo>
                <a:lnTo>
                  <a:pt x="1515198" y="1063530"/>
                </a:lnTo>
                <a:lnTo>
                  <a:pt x="1557600" y="1040927"/>
                </a:lnTo>
                <a:lnTo>
                  <a:pt x="1597818" y="1016793"/>
                </a:lnTo>
                <a:lnTo>
                  <a:pt x="1635742" y="991200"/>
                </a:lnTo>
                <a:lnTo>
                  <a:pt x="1671262" y="964217"/>
                </a:lnTo>
                <a:lnTo>
                  <a:pt x="1704270" y="935914"/>
                </a:lnTo>
                <a:lnTo>
                  <a:pt x="1734654" y="906360"/>
                </a:lnTo>
                <a:lnTo>
                  <a:pt x="1762305" y="875626"/>
                </a:lnTo>
                <a:lnTo>
                  <a:pt x="1787114" y="843781"/>
                </a:lnTo>
                <a:lnTo>
                  <a:pt x="1808971" y="810895"/>
                </a:lnTo>
                <a:lnTo>
                  <a:pt x="1827767" y="777038"/>
                </a:lnTo>
                <a:lnTo>
                  <a:pt x="1843391" y="742280"/>
                </a:lnTo>
                <a:lnTo>
                  <a:pt x="1864686" y="670339"/>
                </a:lnTo>
                <a:lnTo>
                  <a:pt x="1871979" y="595629"/>
                </a:lnTo>
                <a:lnTo>
                  <a:pt x="1870138" y="557964"/>
                </a:lnTo>
                <a:lnTo>
                  <a:pt x="1855734" y="484569"/>
                </a:lnTo>
                <a:lnTo>
                  <a:pt x="1827767" y="414221"/>
                </a:lnTo>
                <a:lnTo>
                  <a:pt x="1808971" y="380364"/>
                </a:lnTo>
                <a:lnTo>
                  <a:pt x="1787114" y="347478"/>
                </a:lnTo>
                <a:lnTo>
                  <a:pt x="1762305" y="315633"/>
                </a:lnTo>
                <a:lnTo>
                  <a:pt x="1734654" y="284899"/>
                </a:lnTo>
                <a:lnTo>
                  <a:pt x="1704270" y="255345"/>
                </a:lnTo>
                <a:lnTo>
                  <a:pt x="1671262" y="227042"/>
                </a:lnTo>
                <a:lnTo>
                  <a:pt x="1635742" y="200059"/>
                </a:lnTo>
                <a:lnTo>
                  <a:pt x="1597818" y="174466"/>
                </a:lnTo>
                <a:lnTo>
                  <a:pt x="1557600" y="150332"/>
                </a:lnTo>
                <a:lnTo>
                  <a:pt x="1515198" y="127729"/>
                </a:lnTo>
                <a:lnTo>
                  <a:pt x="1470722" y="106724"/>
                </a:lnTo>
                <a:lnTo>
                  <a:pt x="1424281" y="87389"/>
                </a:lnTo>
                <a:lnTo>
                  <a:pt x="1375984" y="69792"/>
                </a:lnTo>
                <a:lnTo>
                  <a:pt x="1325942" y="54005"/>
                </a:lnTo>
                <a:lnTo>
                  <a:pt x="1274264" y="40096"/>
                </a:lnTo>
                <a:lnTo>
                  <a:pt x="1221061" y="28135"/>
                </a:lnTo>
                <a:lnTo>
                  <a:pt x="1166440" y="18192"/>
                </a:lnTo>
                <a:lnTo>
                  <a:pt x="1110514" y="10338"/>
                </a:lnTo>
                <a:lnTo>
                  <a:pt x="1053390" y="4641"/>
                </a:lnTo>
                <a:lnTo>
                  <a:pt x="995178" y="1171"/>
                </a:lnTo>
                <a:lnTo>
                  <a:pt x="93599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16493" y="1450896"/>
            <a:ext cx="1403985" cy="670084"/>
          </a:xfrm>
          <a:custGeom>
            <a:avLst/>
            <a:gdLst/>
            <a:ahLst/>
            <a:cxnLst/>
            <a:rect l="l" t="t" r="r" b="b"/>
            <a:pathLst>
              <a:path w="1871980" h="1191260">
                <a:moveTo>
                  <a:pt x="0" y="595629"/>
                </a:moveTo>
                <a:lnTo>
                  <a:pt x="7293" y="520920"/>
                </a:lnTo>
                <a:lnTo>
                  <a:pt x="28588" y="448979"/>
                </a:lnTo>
                <a:lnTo>
                  <a:pt x="44212" y="414221"/>
                </a:lnTo>
                <a:lnTo>
                  <a:pt x="63008" y="380364"/>
                </a:lnTo>
                <a:lnTo>
                  <a:pt x="84865" y="347478"/>
                </a:lnTo>
                <a:lnTo>
                  <a:pt x="109674" y="315633"/>
                </a:lnTo>
                <a:lnTo>
                  <a:pt x="137325" y="284899"/>
                </a:lnTo>
                <a:lnTo>
                  <a:pt x="167709" y="255345"/>
                </a:lnTo>
                <a:lnTo>
                  <a:pt x="200717" y="227042"/>
                </a:lnTo>
                <a:lnTo>
                  <a:pt x="236237" y="200059"/>
                </a:lnTo>
                <a:lnTo>
                  <a:pt x="274161" y="174466"/>
                </a:lnTo>
                <a:lnTo>
                  <a:pt x="314379" y="150332"/>
                </a:lnTo>
                <a:lnTo>
                  <a:pt x="356781" y="127729"/>
                </a:lnTo>
                <a:lnTo>
                  <a:pt x="401257" y="106724"/>
                </a:lnTo>
                <a:lnTo>
                  <a:pt x="447698" y="87389"/>
                </a:lnTo>
                <a:lnTo>
                  <a:pt x="495995" y="69792"/>
                </a:lnTo>
                <a:lnTo>
                  <a:pt x="546037" y="54005"/>
                </a:lnTo>
                <a:lnTo>
                  <a:pt x="597715" y="40096"/>
                </a:lnTo>
                <a:lnTo>
                  <a:pt x="650918" y="28135"/>
                </a:lnTo>
                <a:lnTo>
                  <a:pt x="705539" y="18192"/>
                </a:lnTo>
                <a:lnTo>
                  <a:pt x="761465" y="10338"/>
                </a:lnTo>
                <a:lnTo>
                  <a:pt x="818589" y="4641"/>
                </a:lnTo>
                <a:lnTo>
                  <a:pt x="876801" y="1171"/>
                </a:lnTo>
                <a:lnTo>
                  <a:pt x="935990" y="0"/>
                </a:lnTo>
                <a:lnTo>
                  <a:pt x="995178" y="1171"/>
                </a:lnTo>
                <a:lnTo>
                  <a:pt x="1053390" y="4641"/>
                </a:lnTo>
                <a:lnTo>
                  <a:pt x="1110514" y="10338"/>
                </a:lnTo>
                <a:lnTo>
                  <a:pt x="1166440" y="18192"/>
                </a:lnTo>
                <a:lnTo>
                  <a:pt x="1221061" y="28135"/>
                </a:lnTo>
                <a:lnTo>
                  <a:pt x="1274264" y="40096"/>
                </a:lnTo>
                <a:lnTo>
                  <a:pt x="1325942" y="54005"/>
                </a:lnTo>
                <a:lnTo>
                  <a:pt x="1375984" y="69792"/>
                </a:lnTo>
                <a:lnTo>
                  <a:pt x="1424281" y="87389"/>
                </a:lnTo>
                <a:lnTo>
                  <a:pt x="1470722" y="106724"/>
                </a:lnTo>
                <a:lnTo>
                  <a:pt x="1515198" y="127729"/>
                </a:lnTo>
                <a:lnTo>
                  <a:pt x="1557600" y="150332"/>
                </a:lnTo>
                <a:lnTo>
                  <a:pt x="1597818" y="174466"/>
                </a:lnTo>
                <a:lnTo>
                  <a:pt x="1635742" y="200059"/>
                </a:lnTo>
                <a:lnTo>
                  <a:pt x="1671262" y="227042"/>
                </a:lnTo>
                <a:lnTo>
                  <a:pt x="1704270" y="255345"/>
                </a:lnTo>
                <a:lnTo>
                  <a:pt x="1734654" y="284899"/>
                </a:lnTo>
                <a:lnTo>
                  <a:pt x="1762305" y="315633"/>
                </a:lnTo>
                <a:lnTo>
                  <a:pt x="1787114" y="347478"/>
                </a:lnTo>
                <a:lnTo>
                  <a:pt x="1808971" y="380364"/>
                </a:lnTo>
                <a:lnTo>
                  <a:pt x="1827767" y="414221"/>
                </a:lnTo>
                <a:lnTo>
                  <a:pt x="1843391" y="448979"/>
                </a:lnTo>
                <a:lnTo>
                  <a:pt x="1864686" y="520920"/>
                </a:lnTo>
                <a:lnTo>
                  <a:pt x="1871979" y="595629"/>
                </a:lnTo>
                <a:lnTo>
                  <a:pt x="1870138" y="633295"/>
                </a:lnTo>
                <a:lnTo>
                  <a:pt x="1855734" y="706690"/>
                </a:lnTo>
                <a:lnTo>
                  <a:pt x="1827767" y="777038"/>
                </a:lnTo>
                <a:lnTo>
                  <a:pt x="1808971" y="810895"/>
                </a:lnTo>
                <a:lnTo>
                  <a:pt x="1787114" y="843781"/>
                </a:lnTo>
                <a:lnTo>
                  <a:pt x="1762305" y="875626"/>
                </a:lnTo>
                <a:lnTo>
                  <a:pt x="1734654" y="906360"/>
                </a:lnTo>
                <a:lnTo>
                  <a:pt x="1704270" y="935914"/>
                </a:lnTo>
                <a:lnTo>
                  <a:pt x="1671262" y="964217"/>
                </a:lnTo>
                <a:lnTo>
                  <a:pt x="1635742" y="991200"/>
                </a:lnTo>
                <a:lnTo>
                  <a:pt x="1597818" y="1016793"/>
                </a:lnTo>
                <a:lnTo>
                  <a:pt x="1557600" y="1040927"/>
                </a:lnTo>
                <a:lnTo>
                  <a:pt x="1515198" y="1063530"/>
                </a:lnTo>
                <a:lnTo>
                  <a:pt x="1470722" y="1084535"/>
                </a:lnTo>
                <a:lnTo>
                  <a:pt x="1424281" y="1103870"/>
                </a:lnTo>
                <a:lnTo>
                  <a:pt x="1375984" y="1121467"/>
                </a:lnTo>
                <a:lnTo>
                  <a:pt x="1325942" y="1137254"/>
                </a:lnTo>
                <a:lnTo>
                  <a:pt x="1274264" y="1151163"/>
                </a:lnTo>
                <a:lnTo>
                  <a:pt x="1221061" y="1163124"/>
                </a:lnTo>
                <a:lnTo>
                  <a:pt x="1166440" y="1173067"/>
                </a:lnTo>
                <a:lnTo>
                  <a:pt x="1110514" y="1180921"/>
                </a:lnTo>
                <a:lnTo>
                  <a:pt x="1053390" y="1186618"/>
                </a:lnTo>
                <a:lnTo>
                  <a:pt x="995178" y="1190088"/>
                </a:lnTo>
                <a:lnTo>
                  <a:pt x="935990" y="1191259"/>
                </a:lnTo>
                <a:lnTo>
                  <a:pt x="876801" y="1190088"/>
                </a:lnTo>
                <a:lnTo>
                  <a:pt x="818589" y="1186618"/>
                </a:lnTo>
                <a:lnTo>
                  <a:pt x="761465" y="1180921"/>
                </a:lnTo>
                <a:lnTo>
                  <a:pt x="705539" y="1173067"/>
                </a:lnTo>
                <a:lnTo>
                  <a:pt x="650918" y="1163124"/>
                </a:lnTo>
                <a:lnTo>
                  <a:pt x="597715" y="1151163"/>
                </a:lnTo>
                <a:lnTo>
                  <a:pt x="546037" y="1137254"/>
                </a:lnTo>
                <a:lnTo>
                  <a:pt x="495995" y="1121467"/>
                </a:lnTo>
                <a:lnTo>
                  <a:pt x="447698" y="1103870"/>
                </a:lnTo>
                <a:lnTo>
                  <a:pt x="401257" y="1084535"/>
                </a:lnTo>
                <a:lnTo>
                  <a:pt x="356781" y="1063530"/>
                </a:lnTo>
                <a:lnTo>
                  <a:pt x="314379" y="1040927"/>
                </a:lnTo>
                <a:lnTo>
                  <a:pt x="274161" y="1016793"/>
                </a:lnTo>
                <a:lnTo>
                  <a:pt x="236237" y="991200"/>
                </a:lnTo>
                <a:lnTo>
                  <a:pt x="200717" y="964217"/>
                </a:lnTo>
                <a:lnTo>
                  <a:pt x="167709" y="935914"/>
                </a:lnTo>
                <a:lnTo>
                  <a:pt x="137325" y="906360"/>
                </a:lnTo>
                <a:lnTo>
                  <a:pt x="109674" y="875626"/>
                </a:lnTo>
                <a:lnTo>
                  <a:pt x="84865" y="843781"/>
                </a:lnTo>
                <a:lnTo>
                  <a:pt x="63008" y="810895"/>
                </a:lnTo>
                <a:lnTo>
                  <a:pt x="44212" y="777038"/>
                </a:lnTo>
                <a:lnTo>
                  <a:pt x="28588" y="742280"/>
                </a:lnTo>
                <a:lnTo>
                  <a:pt x="7293" y="670339"/>
                </a:lnTo>
                <a:lnTo>
                  <a:pt x="0" y="595629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20639" y="1561266"/>
            <a:ext cx="595313" cy="500858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>
              <a:spcBef>
                <a:spcPts val="66"/>
              </a:spcBef>
            </a:pPr>
            <a:r>
              <a:rPr sz="1600" b="1" spc="-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b="1" spc="-36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AK</a:t>
            </a:r>
            <a:endParaRPr sz="1600">
              <a:latin typeface="Calibri"/>
              <a:cs typeface="Calibri"/>
            </a:endParaRPr>
          </a:p>
          <a:p>
            <a:pPr marL="78337"/>
            <a:r>
              <a:rPr sz="1600" b="1" spc="-13" dirty="0">
                <a:solidFill>
                  <a:srgbClr val="FFFFFF"/>
                </a:solidFill>
                <a:latin typeface="Calibri"/>
                <a:cs typeface="Calibri"/>
              </a:rPr>
              <a:t>ADA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24000" y="1528049"/>
            <a:ext cx="585788" cy="482917"/>
          </a:xfrm>
          <a:custGeom>
            <a:avLst/>
            <a:gdLst/>
            <a:ahLst/>
            <a:cxnLst/>
            <a:rect l="l" t="t" r="r" b="b"/>
            <a:pathLst>
              <a:path w="781050" h="858520">
                <a:moveTo>
                  <a:pt x="325120" y="0"/>
                </a:moveTo>
                <a:lnTo>
                  <a:pt x="275441" y="2518"/>
                </a:lnTo>
                <a:lnTo>
                  <a:pt x="227312" y="9899"/>
                </a:lnTo>
                <a:lnTo>
                  <a:pt x="181010" y="21880"/>
                </a:lnTo>
                <a:lnTo>
                  <a:pt x="136815" y="38200"/>
                </a:lnTo>
                <a:lnTo>
                  <a:pt x="95003" y="58598"/>
                </a:lnTo>
                <a:lnTo>
                  <a:pt x="55853" y="82812"/>
                </a:lnTo>
                <a:lnTo>
                  <a:pt x="19644" y="110579"/>
                </a:lnTo>
                <a:lnTo>
                  <a:pt x="0" y="129073"/>
                </a:lnTo>
                <a:lnTo>
                  <a:pt x="0" y="729446"/>
                </a:lnTo>
                <a:lnTo>
                  <a:pt x="55853" y="775707"/>
                </a:lnTo>
                <a:lnTo>
                  <a:pt x="95003" y="799921"/>
                </a:lnTo>
                <a:lnTo>
                  <a:pt x="136815" y="820319"/>
                </a:lnTo>
                <a:lnTo>
                  <a:pt x="181010" y="836639"/>
                </a:lnTo>
                <a:lnTo>
                  <a:pt x="227312" y="848620"/>
                </a:lnTo>
                <a:lnTo>
                  <a:pt x="275441" y="856001"/>
                </a:lnTo>
                <a:lnTo>
                  <a:pt x="325120" y="858520"/>
                </a:lnTo>
                <a:lnTo>
                  <a:pt x="374798" y="856001"/>
                </a:lnTo>
                <a:lnTo>
                  <a:pt x="422927" y="848620"/>
                </a:lnTo>
                <a:lnTo>
                  <a:pt x="469229" y="836639"/>
                </a:lnTo>
                <a:lnTo>
                  <a:pt x="513424" y="820319"/>
                </a:lnTo>
                <a:lnTo>
                  <a:pt x="555236" y="799921"/>
                </a:lnTo>
                <a:lnTo>
                  <a:pt x="594386" y="775707"/>
                </a:lnTo>
                <a:lnTo>
                  <a:pt x="630595" y="747940"/>
                </a:lnTo>
                <a:lnTo>
                  <a:pt x="663587" y="716880"/>
                </a:lnTo>
                <a:lnTo>
                  <a:pt x="693081" y="682790"/>
                </a:lnTo>
                <a:lnTo>
                  <a:pt x="718802" y="645931"/>
                </a:lnTo>
                <a:lnTo>
                  <a:pt x="740469" y="606564"/>
                </a:lnTo>
                <a:lnTo>
                  <a:pt x="757806" y="564952"/>
                </a:lnTo>
                <a:lnTo>
                  <a:pt x="770534" y="521356"/>
                </a:lnTo>
                <a:lnTo>
                  <a:pt x="778374" y="476038"/>
                </a:lnTo>
                <a:lnTo>
                  <a:pt x="781050" y="429260"/>
                </a:lnTo>
                <a:lnTo>
                  <a:pt x="778374" y="382481"/>
                </a:lnTo>
                <a:lnTo>
                  <a:pt x="770534" y="337163"/>
                </a:lnTo>
                <a:lnTo>
                  <a:pt x="757806" y="293567"/>
                </a:lnTo>
                <a:lnTo>
                  <a:pt x="740469" y="251955"/>
                </a:lnTo>
                <a:lnTo>
                  <a:pt x="718802" y="212588"/>
                </a:lnTo>
                <a:lnTo>
                  <a:pt x="693081" y="175729"/>
                </a:lnTo>
                <a:lnTo>
                  <a:pt x="663587" y="141639"/>
                </a:lnTo>
                <a:lnTo>
                  <a:pt x="630595" y="110579"/>
                </a:lnTo>
                <a:lnTo>
                  <a:pt x="594386" y="82812"/>
                </a:lnTo>
                <a:lnTo>
                  <a:pt x="555236" y="58598"/>
                </a:lnTo>
                <a:lnTo>
                  <a:pt x="513424" y="38200"/>
                </a:lnTo>
                <a:lnTo>
                  <a:pt x="469229" y="21880"/>
                </a:lnTo>
                <a:lnTo>
                  <a:pt x="422927" y="9899"/>
                </a:lnTo>
                <a:lnTo>
                  <a:pt x="374798" y="2518"/>
                </a:lnTo>
                <a:lnTo>
                  <a:pt x="32512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24000" y="1528049"/>
            <a:ext cx="585788" cy="482917"/>
          </a:xfrm>
          <a:custGeom>
            <a:avLst/>
            <a:gdLst/>
            <a:ahLst/>
            <a:cxnLst/>
            <a:rect l="l" t="t" r="r" b="b"/>
            <a:pathLst>
              <a:path w="781050" h="858520">
                <a:moveTo>
                  <a:pt x="0" y="129073"/>
                </a:moveTo>
                <a:lnTo>
                  <a:pt x="55853" y="82812"/>
                </a:lnTo>
                <a:lnTo>
                  <a:pt x="95003" y="58598"/>
                </a:lnTo>
                <a:lnTo>
                  <a:pt x="136815" y="38200"/>
                </a:lnTo>
                <a:lnTo>
                  <a:pt x="181010" y="21880"/>
                </a:lnTo>
                <a:lnTo>
                  <a:pt x="227312" y="9899"/>
                </a:lnTo>
                <a:lnTo>
                  <a:pt x="275441" y="2518"/>
                </a:lnTo>
                <a:lnTo>
                  <a:pt x="325120" y="0"/>
                </a:lnTo>
                <a:lnTo>
                  <a:pt x="374798" y="2518"/>
                </a:lnTo>
                <a:lnTo>
                  <a:pt x="422927" y="9899"/>
                </a:lnTo>
                <a:lnTo>
                  <a:pt x="469229" y="21880"/>
                </a:lnTo>
                <a:lnTo>
                  <a:pt x="513424" y="38200"/>
                </a:lnTo>
                <a:lnTo>
                  <a:pt x="555236" y="58598"/>
                </a:lnTo>
                <a:lnTo>
                  <a:pt x="594386" y="82812"/>
                </a:lnTo>
                <a:lnTo>
                  <a:pt x="630595" y="110579"/>
                </a:lnTo>
                <a:lnTo>
                  <a:pt x="663587" y="141639"/>
                </a:lnTo>
                <a:lnTo>
                  <a:pt x="693081" y="175729"/>
                </a:lnTo>
                <a:lnTo>
                  <a:pt x="718802" y="212588"/>
                </a:lnTo>
                <a:lnTo>
                  <a:pt x="740469" y="251955"/>
                </a:lnTo>
                <a:lnTo>
                  <a:pt x="757806" y="293567"/>
                </a:lnTo>
                <a:lnTo>
                  <a:pt x="770534" y="337163"/>
                </a:lnTo>
                <a:lnTo>
                  <a:pt x="778374" y="382481"/>
                </a:lnTo>
                <a:lnTo>
                  <a:pt x="781050" y="429260"/>
                </a:lnTo>
                <a:lnTo>
                  <a:pt x="778374" y="476038"/>
                </a:lnTo>
                <a:lnTo>
                  <a:pt x="770534" y="521356"/>
                </a:lnTo>
                <a:lnTo>
                  <a:pt x="757806" y="564952"/>
                </a:lnTo>
                <a:lnTo>
                  <a:pt x="740469" y="606564"/>
                </a:lnTo>
                <a:lnTo>
                  <a:pt x="718802" y="645931"/>
                </a:lnTo>
                <a:lnTo>
                  <a:pt x="693081" y="682790"/>
                </a:lnTo>
                <a:lnTo>
                  <a:pt x="663587" y="716880"/>
                </a:lnTo>
                <a:lnTo>
                  <a:pt x="630595" y="747940"/>
                </a:lnTo>
                <a:lnTo>
                  <a:pt x="594386" y="775707"/>
                </a:lnTo>
                <a:lnTo>
                  <a:pt x="555236" y="799921"/>
                </a:lnTo>
                <a:lnTo>
                  <a:pt x="513424" y="820319"/>
                </a:lnTo>
                <a:lnTo>
                  <a:pt x="469229" y="836639"/>
                </a:lnTo>
                <a:lnTo>
                  <a:pt x="422927" y="848620"/>
                </a:lnTo>
                <a:lnTo>
                  <a:pt x="374798" y="856001"/>
                </a:lnTo>
                <a:lnTo>
                  <a:pt x="325120" y="858520"/>
                </a:lnTo>
                <a:lnTo>
                  <a:pt x="275441" y="856001"/>
                </a:lnTo>
                <a:lnTo>
                  <a:pt x="227312" y="848620"/>
                </a:lnTo>
                <a:lnTo>
                  <a:pt x="181010" y="836639"/>
                </a:lnTo>
                <a:lnTo>
                  <a:pt x="136815" y="820319"/>
                </a:lnTo>
                <a:lnTo>
                  <a:pt x="95003" y="799921"/>
                </a:lnTo>
                <a:lnTo>
                  <a:pt x="55853" y="775707"/>
                </a:lnTo>
                <a:lnTo>
                  <a:pt x="19644" y="747940"/>
                </a:lnTo>
                <a:lnTo>
                  <a:pt x="0" y="729446"/>
                </a:lnTo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594008" y="1636133"/>
            <a:ext cx="343376" cy="285414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>
              <a:spcBef>
                <a:spcPts val="66"/>
              </a:spcBef>
            </a:pPr>
            <a:r>
              <a:rPr sz="900" b="1" spc="-7" dirty="0">
                <a:solidFill>
                  <a:srgbClr val="FFFFFF"/>
                </a:solidFill>
                <a:latin typeface="Calibri"/>
                <a:cs typeface="Calibri"/>
              </a:rPr>
              <a:t>2014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endParaRPr sz="900">
              <a:latin typeface="Calibri"/>
              <a:cs typeface="Calibri"/>
            </a:endParaRPr>
          </a:p>
          <a:p>
            <a:pPr marL="33335"/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24000" y="2336722"/>
            <a:ext cx="540068" cy="482917"/>
          </a:xfrm>
          <a:custGeom>
            <a:avLst/>
            <a:gdLst/>
            <a:ahLst/>
            <a:cxnLst/>
            <a:rect l="l" t="t" r="r" b="b"/>
            <a:pathLst>
              <a:path w="720090" h="858520">
                <a:moveTo>
                  <a:pt x="265430" y="0"/>
                </a:moveTo>
                <a:lnTo>
                  <a:pt x="215889" y="2518"/>
                </a:lnTo>
                <a:lnTo>
                  <a:pt x="167894" y="9899"/>
                </a:lnTo>
                <a:lnTo>
                  <a:pt x="121722" y="21880"/>
                </a:lnTo>
                <a:lnTo>
                  <a:pt x="77649" y="38200"/>
                </a:lnTo>
                <a:lnTo>
                  <a:pt x="35954" y="58598"/>
                </a:lnTo>
                <a:lnTo>
                  <a:pt x="0" y="80897"/>
                </a:lnTo>
                <a:lnTo>
                  <a:pt x="0" y="777622"/>
                </a:lnTo>
                <a:lnTo>
                  <a:pt x="35954" y="799921"/>
                </a:lnTo>
                <a:lnTo>
                  <a:pt x="77649" y="820319"/>
                </a:lnTo>
                <a:lnTo>
                  <a:pt x="121722" y="836639"/>
                </a:lnTo>
                <a:lnTo>
                  <a:pt x="167894" y="848620"/>
                </a:lnTo>
                <a:lnTo>
                  <a:pt x="215889" y="856001"/>
                </a:lnTo>
                <a:lnTo>
                  <a:pt x="265430" y="858519"/>
                </a:lnTo>
                <a:lnTo>
                  <a:pt x="314970" y="856001"/>
                </a:lnTo>
                <a:lnTo>
                  <a:pt x="362966" y="848620"/>
                </a:lnTo>
                <a:lnTo>
                  <a:pt x="409138" y="836639"/>
                </a:lnTo>
                <a:lnTo>
                  <a:pt x="453211" y="820319"/>
                </a:lnTo>
                <a:lnTo>
                  <a:pt x="494906" y="799921"/>
                </a:lnTo>
                <a:lnTo>
                  <a:pt x="533947" y="775707"/>
                </a:lnTo>
                <a:lnTo>
                  <a:pt x="570056" y="747940"/>
                </a:lnTo>
                <a:lnTo>
                  <a:pt x="602955" y="716880"/>
                </a:lnTo>
                <a:lnTo>
                  <a:pt x="632367" y="682790"/>
                </a:lnTo>
                <a:lnTo>
                  <a:pt x="658016" y="645931"/>
                </a:lnTo>
                <a:lnTo>
                  <a:pt x="679623" y="606564"/>
                </a:lnTo>
                <a:lnTo>
                  <a:pt x="696911" y="564952"/>
                </a:lnTo>
                <a:lnTo>
                  <a:pt x="709603" y="521356"/>
                </a:lnTo>
                <a:lnTo>
                  <a:pt x="717422" y="476038"/>
                </a:lnTo>
                <a:lnTo>
                  <a:pt x="720090" y="429259"/>
                </a:lnTo>
                <a:lnTo>
                  <a:pt x="717422" y="382481"/>
                </a:lnTo>
                <a:lnTo>
                  <a:pt x="709603" y="337163"/>
                </a:lnTo>
                <a:lnTo>
                  <a:pt x="696911" y="293567"/>
                </a:lnTo>
                <a:lnTo>
                  <a:pt x="679623" y="251955"/>
                </a:lnTo>
                <a:lnTo>
                  <a:pt x="658016" y="212588"/>
                </a:lnTo>
                <a:lnTo>
                  <a:pt x="632367" y="175729"/>
                </a:lnTo>
                <a:lnTo>
                  <a:pt x="602955" y="141639"/>
                </a:lnTo>
                <a:lnTo>
                  <a:pt x="570056" y="110579"/>
                </a:lnTo>
                <a:lnTo>
                  <a:pt x="533947" y="82812"/>
                </a:lnTo>
                <a:lnTo>
                  <a:pt x="494906" y="58598"/>
                </a:lnTo>
                <a:lnTo>
                  <a:pt x="453211" y="38200"/>
                </a:lnTo>
                <a:lnTo>
                  <a:pt x="409138" y="21880"/>
                </a:lnTo>
                <a:lnTo>
                  <a:pt x="362966" y="9899"/>
                </a:lnTo>
                <a:lnTo>
                  <a:pt x="314970" y="2518"/>
                </a:lnTo>
                <a:lnTo>
                  <a:pt x="26543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24000" y="2336722"/>
            <a:ext cx="540068" cy="482917"/>
          </a:xfrm>
          <a:custGeom>
            <a:avLst/>
            <a:gdLst/>
            <a:ahLst/>
            <a:cxnLst/>
            <a:rect l="l" t="t" r="r" b="b"/>
            <a:pathLst>
              <a:path w="720090" h="858520">
                <a:moveTo>
                  <a:pt x="0" y="80897"/>
                </a:moveTo>
                <a:lnTo>
                  <a:pt x="35954" y="58598"/>
                </a:lnTo>
                <a:lnTo>
                  <a:pt x="77649" y="38200"/>
                </a:lnTo>
                <a:lnTo>
                  <a:pt x="121722" y="21880"/>
                </a:lnTo>
                <a:lnTo>
                  <a:pt x="167894" y="9899"/>
                </a:lnTo>
                <a:lnTo>
                  <a:pt x="215889" y="2518"/>
                </a:lnTo>
                <a:lnTo>
                  <a:pt x="265430" y="0"/>
                </a:lnTo>
                <a:lnTo>
                  <a:pt x="314970" y="2518"/>
                </a:lnTo>
                <a:lnTo>
                  <a:pt x="362966" y="9899"/>
                </a:lnTo>
                <a:lnTo>
                  <a:pt x="409138" y="21880"/>
                </a:lnTo>
                <a:lnTo>
                  <a:pt x="453211" y="38200"/>
                </a:lnTo>
                <a:lnTo>
                  <a:pt x="494906" y="58598"/>
                </a:lnTo>
                <a:lnTo>
                  <a:pt x="533947" y="82812"/>
                </a:lnTo>
                <a:lnTo>
                  <a:pt x="570056" y="110579"/>
                </a:lnTo>
                <a:lnTo>
                  <a:pt x="602955" y="141639"/>
                </a:lnTo>
                <a:lnTo>
                  <a:pt x="632367" y="175729"/>
                </a:lnTo>
                <a:lnTo>
                  <a:pt x="658016" y="212588"/>
                </a:lnTo>
                <a:lnTo>
                  <a:pt x="679623" y="251955"/>
                </a:lnTo>
                <a:lnTo>
                  <a:pt x="696911" y="293567"/>
                </a:lnTo>
                <a:lnTo>
                  <a:pt x="709603" y="337163"/>
                </a:lnTo>
                <a:lnTo>
                  <a:pt x="717422" y="382481"/>
                </a:lnTo>
                <a:lnTo>
                  <a:pt x="720090" y="429259"/>
                </a:lnTo>
                <a:lnTo>
                  <a:pt x="717422" y="476038"/>
                </a:lnTo>
                <a:lnTo>
                  <a:pt x="709603" y="521356"/>
                </a:lnTo>
                <a:lnTo>
                  <a:pt x="696911" y="564952"/>
                </a:lnTo>
                <a:lnTo>
                  <a:pt x="679623" y="606564"/>
                </a:lnTo>
                <a:lnTo>
                  <a:pt x="658016" y="645931"/>
                </a:lnTo>
                <a:lnTo>
                  <a:pt x="632367" y="682790"/>
                </a:lnTo>
                <a:lnTo>
                  <a:pt x="602955" y="716880"/>
                </a:lnTo>
                <a:lnTo>
                  <a:pt x="570056" y="747940"/>
                </a:lnTo>
                <a:lnTo>
                  <a:pt x="533947" y="775707"/>
                </a:lnTo>
                <a:lnTo>
                  <a:pt x="494906" y="799921"/>
                </a:lnTo>
                <a:lnTo>
                  <a:pt x="453211" y="820319"/>
                </a:lnTo>
                <a:lnTo>
                  <a:pt x="409138" y="836639"/>
                </a:lnTo>
                <a:lnTo>
                  <a:pt x="362966" y="848620"/>
                </a:lnTo>
                <a:lnTo>
                  <a:pt x="314970" y="856001"/>
                </a:lnTo>
                <a:lnTo>
                  <a:pt x="265430" y="858519"/>
                </a:lnTo>
                <a:lnTo>
                  <a:pt x="215889" y="856001"/>
                </a:lnTo>
                <a:lnTo>
                  <a:pt x="167894" y="848620"/>
                </a:lnTo>
                <a:lnTo>
                  <a:pt x="121722" y="836639"/>
                </a:lnTo>
                <a:lnTo>
                  <a:pt x="77649" y="820319"/>
                </a:lnTo>
                <a:lnTo>
                  <a:pt x="35954" y="799921"/>
                </a:lnTo>
                <a:lnTo>
                  <a:pt x="0" y="777622"/>
                </a:lnTo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78054" y="2505850"/>
            <a:ext cx="285750" cy="146915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>
              <a:spcBef>
                <a:spcPts val="66"/>
              </a:spcBef>
            </a:pP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36408" y="2118836"/>
            <a:ext cx="370999" cy="285414"/>
          </a:xfrm>
          <a:prstGeom prst="rect">
            <a:avLst/>
          </a:prstGeom>
        </p:spPr>
        <p:txBody>
          <a:bodyPr vert="horz" wrap="square" lIns="0" tIns="8334" rIns="0" bIns="0" rtlCol="0">
            <a:spAutoFit/>
          </a:bodyPr>
          <a:lstStyle/>
          <a:p>
            <a:pPr marL="8334" marR="3333" indent="8334">
              <a:spcBef>
                <a:spcPts val="66"/>
              </a:spcBef>
            </a:pPr>
            <a:r>
              <a:rPr sz="900" b="1" spc="-7" dirty="0">
                <a:solidFill>
                  <a:srgbClr val="FFFFFF"/>
                </a:solidFill>
                <a:latin typeface="Calibri"/>
                <a:cs typeface="Calibri"/>
              </a:rPr>
              <a:t>2019+  R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ISI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07671" y="1033926"/>
            <a:ext cx="1179573" cy="526779"/>
          </a:xfrm>
          <a:custGeom>
            <a:avLst/>
            <a:gdLst/>
            <a:ahLst/>
            <a:cxnLst/>
            <a:rect l="l" t="t" r="r" b="b"/>
            <a:pathLst>
              <a:path w="1221740" h="1049020">
                <a:moveTo>
                  <a:pt x="0" y="524510"/>
                </a:moveTo>
                <a:lnTo>
                  <a:pt x="2242" y="479252"/>
                </a:lnTo>
                <a:lnTo>
                  <a:pt x="8848" y="435063"/>
                </a:lnTo>
                <a:lnTo>
                  <a:pt x="19634" y="392101"/>
                </a:lnTo>
                <a:lnTo>
                  <a:pt x="34415" y="350523"/>
                </a:lnTo>
                <a:lnTo>
                  <a:pt x="53009" y="310487"/>
                </a:lnTo>
                <a:lnTo>
                  <a:pt x="75233" y="272150"/>
                </a:lnTo>
                <a:lnTo>
                  <a:pt x="100901" y="235669"/>
                </a:lnTo>
                <a:lnTo>
                  <a:pt x="129832" y="201202"/>
                </a:lnTo>
                <a:lnTo>
                  <a:pt x="161841" y="168906"/>
                </a:lnTo>
                <a:lnTo>
                  <a:pt x="196745" y="138939"/>
                </a:lnTo>
                <a:lnTo>
                  <a:pt x="234360" y="111458"/>
                </a:lnTo>
                <a:lnTo>
                  <a:pt x="274503" y="86621"/>
                </a:lnTo>
                <a:lnTo>
                  <a:pt x="316991" y="64584"/>
                </a:lnTo>
                <a:lnTo>
                  <a:pt x="361639" y="45506"/>
                </a:lnTo>
                <a:lnTo>
                  <a:pt x="408265" y="29543"/>
                </a:lnTo>
                <a:lnTo>
                  <a:pt x="456684" y="16854"/>
                </a:lnTo>
                <a:lnTo>
                  <a:pt x="506714" y="7595"/>
                </a:lnTo>
                <a:lnTo>
                  <a:pt x="558170" y="1925"/>
                </a:lnTo>
                <a:lnTo>
                  <a:pt x="610870" y="0"/>
                </a:lnTo>
                <a:lnTo>
                  <a:pt x="663569" y="1925"/>
                </a:lnTo>
                <a:lnTo>
                  <a:pt x="715025" y="7595"/>
                </a:lnTo>
                <a:lnTo>
                  <a:pt x="765055" y="16854"/>
                </a:lnTo>
                <a:lnTo>
                  <a:pt x="813474" y="29543"/>
                </a:lnTo>
                <a:lnTo>
                  <a:pt x="860100" y="45506"/>
                </a:lnTo>
                <a:lnTo>
                  <a:pt x="904748" y="64584"/>
                </a:lnTo>
                <a:lnTo>
                  <a:pt x="947236" y="86621"/>
                </a:lnTo>
                <a:lnTo>
                  <a:pt x="987379" y="111458"/>
                </a:lnTo>
                <a:lnTo>
                  <a:pt x="1024994" y="138939"/>
                </a:lnTo>
                <a:lnTo>
                  <a:pt x="1059898" y="168906"/>
                </a:lnTo>
                <a:lnTo>
                  <a:pt x="1091907" y="201202"/>
                </a:lnTo>
                <a:lnTo>
                  <a:pt x="1120838" y="235669"/>
                </a:lnTo>
                <a:lnTo>
                  <a:pt x="1146506" y="272150"/>
                </a:lnTo>
                <a:lnTo>
                  <a:pt x="1168730" y="310487"/>
                </a:lnTo>
                <a:lnTo>
                  <a:pt x="1187324" y="350523"/>
                </a:lnTo>
                <a:lnTo>
                  <a:pt x="1202105" y="392101"/>
                </a:lnTo>
                <a:lnTo>
                  <a:pt x="1212891" y="435063"/>
                </a:lnTo>
                <a:lnTo>
                  <a:pt x="1219497" y="479252"/>
                </a:lnTo>
                <a:lnTo>
                  <a:pt x="1221740" y="524510"/>
                </a:lnTo>
                <a:lnTo>
                  <a:pt x="1219497" y="569767"/>
                </a:lnTo>
                <a:lnTo>
                  <a:pt x="1212891" y="613956"/>
                </a:lnTo>
                <a:lnTo>
                  <a:pt x="1202105" y="656918"/>
                </a:lnTo>
                <a:lnTo>
                  <a:pt x="1187324" y="698496"/>
                </a:lnTo>
                <a:lnTo>
                  <a:pt x="1168730" y="738532"/>
                </a:lnTo>
                <a:lnTo>
                  <a:pt x="1146506" y="776869"/>
                </a:lnTo>
                <a:lnTo>
                  <a:pt x="1120838" y="813350"/>
                </a:lnTo>
                <a:lnTo>
                  <a:pt x="1091907" y="847817"/>
                </a:lnTo>
                <a:lnTo>
                  <a:pt x="1059898" y="880113"/>
                </a:lnTo>
                <a:lnTo>
                  <a:pt x="1024994" y="910080"/>
                </a:lnTo>
                <a:lnTo>
                  <a:pt x="987379" y="937561"/>
                </a:lnTo>
                <a:lnTo>
                  <a:pt x="947236" y="962398"/>
                </a:lnTo>
                <a:lnTo>
                  <a:pt x="904748" y="984435"/>
                </a:lnTo>
                <a:lnTo>
                  <a:pt x="860100" y="1003513"/>
                </a:lnTo>
                <a:lnTo>
                  <a:pt x="813474" y="1019476"/>
                </a:lnTo>
                <a:lnTo>
                  <a:pt x="765055" y="1032165"/>
                </a:lnTo>
                <a:lnTo>
                  <a:pt x="715025" y="1041424"/>
                </a:lnTo>
                <a:lnTo>
                  <a:pt x="663569" y="1047094"/>
                </a:lnTo>
                <a:lnTo>
                  <a:pt x="610870" y="1049020"/>
                </a:lnTo>
                <a:lnTo>
                  <a:pt x="558170" y="1047094"/>
                </a:lnTo>
                <a:lnTo>
                  <a:pt x="506714" y="1041424"/>
                </a:lnTo>
                <a:lnTo>
                  <a:pt x="456684" y="1032165"/>
                </a:lnTo>
                <a:lnTo>
                  <a:pt x="408265" y="1019476"/>
                </a:lnTo>
                <a:lnTo>
                  <a:pt x="361639" y="1003513"/>
                </a:lnTo>
                <a:lnTo>
                  <a:pt x="316991" y="984435"/>
                </a:lnTo>
                <a:lnTo>
                  <a:pt x="274503" y="962398"/>
                </a:lnTo>
                <a:lnTo>
                  <a:pt x="234360" y="937561"/>
                </a:lnTo>
                <a:lnTo>
                  <a:pt x="196745" y="910080"/>
                </a:lnTo>
                <a:lnTo>
                  <a:pt x="161841" y="880113"/>
                </a:lnTo>
                <a:lnTo>
                  <a:pt x="129832" y="847817"/>
                </a:lnTo>
                <a:lnTo>
                  <a:pt x="100901" y="813350"/>
                </a:lnTo>
                <a:lnTo>
                  <a:pt x="75233" y="776869"/>
                </a:lnTo>
                <a:lnTo>
                  <a:pt x="53009" y="738532"/>
                </a:lnTo>
                <a:lnTo>
                  <a:pt x="34415" y="698496"/>
                </a:lnTo>
                <a:lnTo>
                  <a:pt x="19634" y="656918"/>
                </a:lnTo>
                <a:lnTo>
                  <a:pt x="8848" y="613956"/>
                </a:lnTo>
                <a:lnTo>
                  <a:pt x="2242" y="569767"/>
                </a:lnTo>
                <a:lnTo>
                  <a:pt x="0" y="524510"/>
                </a:lnTo>
                <a:close/>
              </a:path>
            </a:pathLst>
          </a:custGeom>
          <a:ln w="58419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84930" y="1349325"/>
            <a:ext cx="1560644" cy="19163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-99392"/>
            <a:ext cx="12192000" cy="504056"/>
          </a:xfrm>
          <a:custGeom>
            <a:avLst/>
            <a:gdLst/>
            <a:ahLst/>
            <a:cxnLst/>
            <a:rect l="l" t="t" r="r" b="b"/>
            <a:pathLst>
              <a:path w="12192000" h="955040">
                <a:moveTo>
                  <a:pt x="0" y="955040"/>
                </a:moveTo>
                <a:lnTo>
                  <a:pt x="12192000" y="955040"/>
                </a:lnTo>
                <a:lnTo>
                  <a:pt x="12192000" y="0"/>
                </a:lnTo>
                <a:lnTo>
                  <a:pt x="0" y="0"/>
                </a:lnTo>
                <a:lnTo>
                  <a:pt x="0" y="95504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525906" y="-68615"/>
            <a:ext cx="9100185" cy="500858"/>
          </a:xfrm>
          <a:prstGeom prst="rect">
            <a:avLst/>
          </a:prstGeom>
        </p:spPr>
        <p:txBody>
          <a:bodyPr vert="horz" wrap="square" lIns="0" tIns="833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6"/>
              </a:spcBef>
            </a:pPr>
            <a:r>
              <a:rPr sz="1600" spc="-3" dirty="0">
                <a:solidFill>
                  <a:srgbClr val="FFFF00"/>
                </a:solidFill>
                <a:latin typeface="Arial Black"/>
                <a:cs typeface="Arial Black"/>
              </a:rPr>
              <a:t>PERBANDINGAN PENYEMPURNAAN</a:t>
            </a:r>
            <a:r>
              <a:rPr sz="1600" spc="-30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1600" spc="-23" dirty="0">
                <a:solidFill>
                  <a:srgbClr val="FFFF00"/>
                </a:solidFill>
                <a:latin typeface="Arial Black"/>
                <a:cs typeface="Arial Black"/>
              </a:rPr>
              <a:t>ANTARA</a:t>
            </a:r>
            <a:endParaRPr sz="16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>
              <a:spcBef>
                <a:spcPts val="3"/>
              </a:spcBef>
            </a:pPr>
            <a:r>
              <a:rPr sz="1600" spc="-3" dirty="0">
                <a:solidFill>
                  <a:srgbClr val="FFFF00"/>
                </a:solidFill>
                <a:latin typeface="Arial Black"/>
                <a:cs typeface="Arial Black"/>
              </a:rPr>
              <a:t>(PO </a:t>
            </a:r>
            <a:r>
              <a:rPr sz="1600" spc="-56" dirty="0">
                <a:solidFill>
                  <a:srgbClr val="FFFF00"/>
                </a:solidFill>
                <a:latin typeface="Arial Black"/>
                <a:cs typeface="Arial Black"/>
              </a:rPr>
              <a:t>PAK </a:t>
            </a:r>
            <a:r>
              <a:rPr sz="1600" spc="-3" dirty="0">
                <a:solidFill>
                  <a:srgbClr val="FFFF00"/>
                </a:solidFill>
                <a:latin typeface="Arial Black"/>
                <a:cs typeface="Arial Black"/>
              </a:rPr>
              <a:t>2014/2015) versus (PO </a:t>
            </a:r>
            <a:r>
              <a:rPr sz="1600" spc="-56" dirty="0">
                <a:solidFill>
                  <a:srgbClr val="FFFF00"/>
                </a:solidFill>
                <a:latin typeface="Arial Black"/>
                <a:cs typeface="Arial Black"/>
              </a:rPr>
              <a:t>PAK</a:t>
            </a:r>
            <a:r>
              <a:rPr sz="1600" spc="79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1600" spc="-7" dirty="0">
                <a:solidFill>
                  <a:srgbClr val="FFFF00"/>
                </a:solidFill>
                <a:latin typeface="Arial Black"/>
                <a:cs typeface="Arial Black"/>
              </a:rPr>
              <a:t>2019+SUPLEMEN)</a:t>
            </a:r>
            <a:endParaRPr sz="16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068" y="4097617"/>
            <a:ext cx="2404565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SYARAT INI TELAH DIHAPUS/TIDAK BERLAKU LAGI (</a:t>
            </a:r>
            <a:r>
              <a:rPr lang="en-US" sz="2400" dirty="0" err="1" smtClean="0">
                <a:solidFill>
                  <a:srgbClr val="FFFF00"/>
                </a:solidFill>
              </a:rPr>
              <a:t>Sejak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juli</a:t>
            </a:r>
            <a:r>
              <a:rPr lang="en-US" sz="2400" dirty="0" smtClean="0">
                <a:solidFill>
                  <a:srgbClr val="FFFF00"/>
                </a:solidFill>
              </a:rPr>
              <a:t> 2022)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492489" y="4185083"/>
            <a:ext cx="861041" cy="6811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4511</Words>
  <Application>Microsoft Office PowerPoint</Application>
  <PresentationFormat>Widescreen</PresentationFormat>
  <Paragraphs>565</Paragraphs>
  <Slides>57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7" baseType="lpstr">
      <vt:lpstr>Agency FB</vt:lpstr>
      <vt:lpstr>Aharoni</vt:lpstr>
      <vt:lpstr>Aileron Heavy</vt:lpstr>
      <vt:lpstr>Aileron Regular</vt:lpstr>
      <vt:lpstr>Arial</vt:lpstr>
      <vt:lpstr>Arial Black</vt:lpstr>
      <vt:lpstr>Arial Narrow</vt:lpstr>
      <vt:lpstr>Calibri</vt:lpstr>
      <vt:lpstr>Calibri Light</vt:lpstr>
      <vt:lpstr>Cambria</vt:lpstr>
      <vt:lpstr>Candara</vt:lpstr>
      <vt:lpstr>Century Gothic</vt:lpstr>
      <vt:lpstr>Comic Sans MS</vt:lpstr>
      <vt:lpstr>Corbel</vt:lpstr>
      <vt:lpstr>Fira Sans Extra Condensed Mediu</vt:lpstr>
      <vt:lpstr>Roboto</vt:lpstr>
      <vt:lpstr>Symbol</vt:lpstr>
      <vt:lpstr>Times New Roman</vt:lpstr>
      <vt:lpstr>Wingdings</vt:lpstr>
      <vt:lpstr>Office Theme</vt:lpstr>
      <vt:lpstr>REGULASI BARU JABATAN AKADEMIK  DOSEN, DAN CARA PENILAIAN ARTIKEL BAGI TIM PAK UNTUK JAFA KE LEKTOR, LEKTOR KEPALA DAN PROFESOR </vt:lpstr>
      <vt:lpstr>PowerPoint Presentation</vt:lpstr>
      <vt:lpstr>REGULASI  JABATAN AKADEMIK DOSEN</vt:lpstr>
      <vt:lpstr>PowerPoint Presentation</vt:lpstr>
      <vt:lpstr>REGULASI BARU UNTUK KENAIKAN  JAFUNG DOSEN TH 2022</vt:lpstr>
      <vt:lpstr>       ISSU-ISSU PERUBAHAN UNTUK PERMENPAN RB, PERMENDIKBUD, PO PAK BARU (IN PROGRESS_PERENCANAAN TAHUN 2023) </vt:lpstr>
      <vt:lpstr>JENIS KENAIKAN JAFA/PANGKAT DOSEN</vt:lpstr>
      <vt:lpstr>KENAIKAN JAFA KE LEKTOR KEPALA (untuk masa kerja &lt; 8 tahun) </vt:lpstr>
      <vt:lpstr>PERBANDINGAN PENYEMPURNAAN ANTARA (PO PAK 2014/2015) versus (PO PAK 2019+SUPLEMEN)</vt:lpstr>
      <vt:lpstr>PERBANDINGAN PENYEMPURNAAN ANTARA (PO PAK 2014/2015) versus (PO PAK 2019+SUPLEMEN)</vt:lpstr>
      <vt:lpstr>Persyaratan Khusus untuk Kenaikan Jabatan Akademik</vt:lpstr>
      <vt:lpstr>PROSES IMPLEMENTASI PO PAK 2019</vt:lpstr>
      <vt:lpstr>KEBIJAKAN BARU PENILAIAN ANGKA KREDIT DOSEN TAHUN 2022</vt:lpstr>
      <vt:lpstr>KEBIJAKAN PENILAIAN AK</vt:lpstr>
      <vt:lpstr>Penilaian jafung ke Pofesor</vt:lpstr>
      <vt:lpstr>Linimasa</vt:lpstr>
      <vt:lpstr>PowerPoint Presentation</vt:lpstr>
      <vt:lpstr>PowerPoint Presentation</vt:lpstr>
      <vt:lpstr>PowerPoint Presentation</vt:lpstr>
      <vt:lpstr>Pengangkatan pertama (dosen S2) ke AA, kebutuhan AK :</vt:lpstr>
      <vt:lpstr>POSISI PENULIS &amp; KARIL SYARAT KHUSUS KELOMPOK NAIK SECARA REGULER </vt:lpstr>
      <vt:lpstr>PowerPoint Presentation</vt:lpstr>
      <vt:lpstr>PowerPoint Presentation</vt:lpstr>
      <vt:lpstr>Kebutuhan AK dari Lektor (200) naik ke Lektor Kepala (400)</vt:lpstr>
      <vt:lpstr>Kebutuhan AK dari Lektor (200) naik ke Lektor Kepala (550)</vt:lpstr>
      <vt:lpstr>SYARAT NAIK JAFUNG DARI LEKTOR KEPALA KE PROFESOR</vt:lpstr>
      <vt:lpstr>KEBUTUHAN AK NAIK JAFUNG KE GB (850, 1050)</vt:lpstr>
      <vt:lpstr>PowerPoint Presentation</vt:lpstr>
      <vt:lpstr>Kebutuhan AK Kenaikan jafa Reguler Lektor 300 kum ke Lektor Kepala 400 kum (III/d ke IV/a</vt:lpstr>
      <vt:lpstr>Contoh Kenaikan Jabatan Reguler Lektor Kepala 400 kum ke Guru Besar 850 kum (dari IV/a ke IV/d  secara bertahap mulai dari IVb, IV/c sampai IV/d)</vt:lpstr>
      <vt:lpstr>PowerPoint Presentation</vt:lpstr>
      <vt:lpstr> POSISI PENULIS &amp; KARIL SYARAT KHUSUS KELOMPOK NAIK SECARA  LONCAT JABATAN</vt:lpstr>
      <vt:lpstr> 2. KENAIKAN JAFA  DENGAN LONCAT  </vt:lpstr>
      <vt:lpstr>b. Loncat dari Lektor ke Profesor</vt:lpstr>
      <vt:lpstr>PowerPoint Presentation</vt:lpstr>
      <vt:lpstr>Pasca Putusan MK No. 20/PUU-XIX/2021 Tanggal 29 Maret 2022</vt:lpstr>
      <vt:lpstr>PER 1 JULI 2022 USULAN JAFUNG TANPA REVIEW ARTIKEL</vt:lpstr>
      <vt:lpstr>PowerPoint Presentation</vt:lpstr>
      <vt:lpstr>BAGAIMANA CARA PENILAIAN</vt:lpstr>
      <vt:lpstr>Penilaian GB dilakukan oleh 2 orang penilai (PAKNas) yang  ditunjuk PT dan Diktiristek secara paralel</vt:lpstr>
      <vt:lpstr>PowerPoint Presentation</vt:lpstr>
      <vt:lpstr>ALASAN BELUM DIREKOMENDASI  BUTIR PENELITIAN (BUTIR C)</vt:lpstr>
      <vt:lpstr>ALASAN BELUM DIREKOMENDASI  BUTIR PENELITIAN (BUTIR C)</vt:lpstr>
      <vt:lpstr>URL Bukti Pendukung</vt:lpstr>
      <vt:lpstr>TIDAK TERPENUHINYA SYARAT KHUSUS</vt:lpstr>
      <vt:lpstr>TES KEMIRIPAN/ CEK PLAGIASI</vt:lpstr>
      <vt:lpstr>PowerPoint Presentation</vt:lpstr>
      <vt:lpstr>Jurnal internasional scopus Q1</vt:lpstr>
      <vt:lpstr>PowerPoint Presentation</vt:lpstr>
      <vt:lpstr>Contoh : jurnal Internasional scopus “Coverage Discontinued”</vt:lpstr>
      <vt:lpstr>PowerPoint Presentation</vt:lpstr>
      <vt:lpstr>Jurnal scopus “Coverage discontinued”</vt:lpstr>
      <vt:lpstr>PowerPoint Presentation</vt:lpstr>
      <vt:lpstr>Mencari indexing jurnal</vt:lpstr>
      <vt:lpstr>PowerPoint Presentation</vt:lpstr>
      <vt:lpstr>Jurnal Internasional</vt:lpstr>
      <vt:lpstr>Jelajah jurnal internasional ilmu teknik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Achmadi Susilo</cp:lastModifiedBy>
  <cp:revision>165</cp:revision>
  <dcterms:created xsi:type="dcterms:W3CDTF">2021-12-28T06:35:46Z</dcterms:created>
  <dcterms:modified xsi:type="dcterms:W3CDTF">2023-02-16T22:44:09Z</dcterms:modified>
</cp:coreProperties>
</file>