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62" r:id="rId4"/>
    <p:sldId id="298" r:id="rId5"/>
    <p:sldId id="267" r:id="rId6"/>
    <p:sldId id="268" r:id="rId7"/>
    <p:sldId id="273" r:id="rId8"/>
    <p:sldId id="274" r:id="rId9"/>
    <p:sldId id="275" r:id="rId10"/>
    <p:sldId id="300" r:id="rId11"/>
    <p:sldId id="285" r:id="rId12"/>
    <p:sldId id="286" r:id="rId13"/>
    <p:sldId id="306" r:id="rId14"/>
    <p:sldId id="289" r:id="rId15"/>
    <p:sldId id="279" r:id="rId16"/>
    <p:sldId id="304" r:id="rId17"/>
    <p:sldId id="307" r:id="rId18"/>
    <p:sldId id="296" r:id="rId19"/>
    <p:sldId id="302" r:id="rId20"/>
    <p:sldId id="293" r:id="rId21"/>
    <p:sldId id="301" r:id="rId22"/>
    <p:sldId id="303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C9A0-E959-4A5E-BC37-BF424DED953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39C3-B4FA-4097-81CF-192BAEB5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4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B572-3589-4DE1-8E45-5F762BEF61D2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0FF8-99FC-41CA-A3D4-667CB7CAF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2" Type="http://schemas.openxmlformats.org/officeDocument/2006/relationships/hyperlink" Target="http://www.scimagoj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journalsearch.php?q=21100242840&amp;tip=sid&amp;clean=0" TargetMode="External"/><Relationship Id="rId2" Type="http://schemas.openxmlformats.org/officeDocument/2006/relationships/hyperlink" Target="https://www.scimagojr.com/journalsearch.php?q=21100239852&amp;tip=s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magojr.com/journalsearch.php?q=19700201140&amp;tip=si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046" y="349860"/>
            <a:ext cx="7953954" cy="2918125"/>
          </a:xfrm>
          <a:solidFill>
            <a:srgbClr val="000066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STRATEGI MEMILIH JURNAL NASIONAL,  INTERNASIONAL, INTERNASIONAL BEREPUTASI UNTUK MEMENUHI SYARAT KHUSUS NAIK JAFUNG DOSEN KE LEKTOR, LK DAN PROFESOR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0455" y="4420924"/>
            <a:ext cx="5979379" cy="18208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Oleh</a:t>
            </a:r>
            <a:r>
              <a:rPr lang="en-US" sz="1800" dirty="0" smtClean="0"/>
              <a:t>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Prof. Dr. Ir. </a:t>
            </a:r>
            <a:r>
              <a:rPr lang="en-US" sz="1800" dirty="0" err="1" smtClean="0"/>
              <a:t>Achmadi</a:t>
            </a:r>
            <a:r>
              <a:rPr lang="en-US" sz="1800" dirty="0" smtClean="0"/>
              <a:t> </a:t>
            </a:r>
            <a:r>
              <a:rPr lang="en-US" sz="1800" dirty="0" err="1" smtClean="0"/>
              <a:t>Susilo</a:t>
            </a:r>
            <a:r>
              <a:rPr lang="en-US" sz="1800" dirty="0" smtClean="0"/>
              <a:t>, M.S.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Dosen</a:t>
            </a:r>
            <a:r>
              <a:rPr lang="en-US" sz="1800" dirty="0" smtClean="0"/>
              <a:t> LLdikti7 </a:t>
            </a:r>
            <a:r>
              <a:rPr lang="en-US" sz="1800" dirty="0" err="1" smtClean="0"/>
              <a:t>dpk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Universitas</a:t>
            </a:r>
            <a:r>
              <a:rPr lang="en-US" sz="1800" dirty="0" smtClean="0"/>
              <a:t> </a:t>
            </a:r>
            <a:r>
              <a:rPr lang="en-US" sz="1800" dirty="0" err="1"/>
              <a:t>W</a:t>
            </a:r>
            <a:r>
              <a:rPr lang="en-US" sz="1800" dirty="0" err="1" smtClean="0"/>
              <a:t>ijaya</a:t>
            </a:r>
            <a:r>
              <a:rPr lang="en-US" sz="1800" dirty="0" smtClean="0"/>
              <a:t> </a:t>
            </a:r>
            <a:r>
              <a:rPr lang="en-US" sz="1800" dirty="0" err="1"/>
              <a:t>K</a:t>
            </a:r>
            <a:r>
              <a:rPr lang="en-US" sz="1800" dirty="0" err="1" smtClean="0"/>
              <a:t>usuma</a:t>
            </a:r>
            <a:r>
              <a:rPr lang="en-US" sz="1800" dirty="0" smtClean="0"/>
              <a:t> Surabaya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Dismpaikan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akselerasi</a:t>
            </a:r>
            <a:r>
              <a:rPr lang="en-US" sz="1800" dirty="0" smtClean="0"/>
              <a:t> </a:t>
            </a:r>
            <a:r>
              <a:rPr lang="en-US" sz="1800" dirty="0" err="1" smtClean="0"/>
              <a:t>percepatan</a:t>
            </a:r>
            <a:r>
              <a:rPr lang="en-US" sz="1800" dirty="0" smtClean="0"/>
              <a:t> </a:t>
            </a:r>
            <a:r>
              <a:rPr lang="en-US" sz="1800" dirty="0" err="1" smtClean="0"/>
              <a:t>kenaikan</a:t>
            </a:r>
            <a:r>
              <a:rPr lang="en-US" sz="1800" dirty="0" smtClean="0"/>
              <a:t> </a:t>
            </a:r>
            <a:r>
              <a:rPr lang="en-US" sz="1800" dirty="0" err="1" smtClean="0"/>
              <a:t>jafung</a:t>
            </a:r>
            <a:r>
              <a:rPr lang="en-US" sz="1800" dirty="0" smtClean="0"/>
              <a:t> di UPN Surabaya, </a:t>
            </a:r>
            <a:r>
              <a:rPr lang="en-US" sz="1800" dirty="0" err="1" smtClean="0"/>
              <a:t>Tanggal</a:t>
            </a:r>
            <a:r>
              <a:rPr lang="en-US" sz="1800" dirty="0" smtClean="0"/>
              <a:t> 17-2- 2023</a:t>
            </a:r>
          </a:p>
          <a:p>
            <a:endParaRPr lang="en-US" sz="1800" dirty="0"/>
          </a:p>
        </p:txBody>
      </p:sp>
      <p:pic>
        <p:nvPicPr>
          <p:cNvPr id="4" name="Picture 3" descr="https://ci3.googleusercontent.com/proxy/S90SPR8meTxXoMc7LxjvH81P0EKrxNX2i41ewgnPpWZa-AWVJv_sqAWcdZipY1USAydGYn6fZZ1QEg1_q-Nx0WymAIz1XeY7ULxfq-1HiExtF_F8pM3dY2I1Miks=s0-d-e1-ft#http://scientific-collaboration.com/wp-content/uploads/2021/08/jour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" y="326003"/>
            <a:ext cx="4079679" cy="294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ips Mendapatkan Situs Jurnal Ilmiah Kredibe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6" y="3267984"/>
            <a:ext cx="5415499" cy="3580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39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51512" y="274639"/>
            <a:ext cx="5559287" cy="725487"/>
          </a:xfrm>
        </p:spPr>
        <p:txBody>
          <a:bodyPr/>
          <a:lstStyle/>
          <a:p>
            <a:pPr algn="ctr"/>
            <a:r>
              <a:rPr lang="en-US" altLang="en-US" b="1" dirty="0" smtClean="0"/>
              <a:t>JENIS JURNAL ILMIAH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91051" y="311426"/>
            <a:ext cx="3357563" cy="6370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Jurnal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 Nasional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Terakreditasi</a:t>
            </a:r>
            <a:endParaRPr lang="en-US" altLang="en-US" sz="24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1 (S1)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2 (S2)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3 (S3)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4 (S4)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5 (S5)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Peringkat</a:t>
            </a:r>
            <a:r>
              <a:rPr lang="en-US" altLang="en-US" sz="2400" dirty="0" smtClean="0">
                <a:latin typeface="Arial" panose="020B0604020202020204" pitchFamily="34" charset="0"/>
              </a:rPr>
              <a:t> 6 (S6)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Jurnal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Internasional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Terindeks</a:t>
            </a:r>
            <a:r>
              <a:rPr lang="en-US" altLang="en-US" sz="2400" dirty="0" smtClean="0"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DOAJ,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Copernicus,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EBSCO,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Proquest</a:t>
            </a: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Cross Reef,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Urlich</a:t>
            </a:r>
            <a:r>
              <a:rPr lang="en-US" altLang="en-US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dll</a:t>
            </a:r>
            <a:endParaRPr lang="en-US" altLang="en-US" sz="2000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en-US" sz="2400" dirty="0">
              <a:latin typeface="Arial" panose="020B0604020202020204" pitchFamily="34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8112442" y="3687763"/>
            <a:ext cx="3687293" cy="26776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Jurnal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Internas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bereputasi</a:t>
            </a:r>
            <a:r>
              <a:rPr lang="en-US" altLang="en-US" sz="2400" dirty="0" smtClean="0">
                <a:latin typeface="Arial" panose="020B0604020202020204" pitchFamily="34" charset="0"/>
              </a:rPr>
              <a:t>/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Ber</a:t>
            </a:r>
            <a:r>
              <a:rPr lang="en-US" altLang="en-US" sz="2400" dirty="0" smtClean="0">
                <a:latin typeface="Arial" panose="020B0604020202020204" pitchFamily="34" charset="0"/>
              </a:rPr>
              <a:t> impact factor: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</a:rPr>
              <a:t>Terindeks</a:t>
            </a:r>
            <a:r>
              <a:rPr lang="en-US" altLang="en-US" sz="2400" dirty="0" smtClean="0">
                <a:latin typeface="Arial" panose="020B0604020202020204" pitchFamily="34" charset="0"/>
              </a:rPr>
              <a:t> :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Scopus dg SJR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WoS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dg JIF</a:t>
            </a:r>
            <a:endParaRPr lang="id-ID" alt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491823" y="4143376"/>
            <a:ext cx="257175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MEMILIH UNTUK SYARAT KHUSUS</a:t>
            </a:r>
          </a:p>
        </p:txBody>
      </p:sp>
      <p:cxnSp>
        <p:nvCxnSpPr>
          <p:cNvPr id="11" name="Straight Arrow Connector 10"/>
          <p:cNvCxnSpPr>
            <a:stCxn id="27650" idx="2"/>
          </p:cNvCxnSpPr>
          <p:nvPr/>
        </p:nvCxnSpPr>
        <p:spPr>
          <a:xfrm flipH="1">
            <a:off x="3840480" y="1000126"/>
            <a:ext cx="3590676" cy="17033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650" idx="2"/>
          </p:cNvCxnSpPr>
          <p:nvPr/>
        </p:nvCxnSpPr>
        <p:spPr>
          <a:xfrm>
            <a:off x="7431156" y="1000126"/>
            <a:ext cx="1926204" cy="25687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7650" idx="2"/>
          </p:cNvCxnSpPr>
          <p:nvPr/>
        </p:nvCxnSpPr>
        <p:spPr>
          <a:xfrm flipH="1">
            <a:off x="5788550" y="1000126"/>
            <a:ext cx="1642606" cy="3024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7264400" y="4368800"/>
            <a:ext cx="497840" cy="386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840480" y="4294366"/>
            <a:ext cx="477520" cy="3046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4995"/>
            <a:ext cx="12186877" cy="6838790"/>
            <a:chOff x="0" y="0"/>
            <a:chExt cx="7553325" cy="423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"/>
              <a:ext cx="7553325" cy="4237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62125" cy="4238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"/>
              <a:ext cx="114300" cy="4237355"/>
            </a:xfrm>
            <a:custGeom>
              <a:avLst/>
              <a:gdLst/>
              <a:ahLst/>
              <a:cxnLst/>
              <a:rect l="l" t="t" r="r" b="b"/>
              <a:pathLst>
                <a:path w="114300" h="4237355">
                  <a:moveTo>
                    <a:pt x="114300" y="0"/>
                  </a:moveTo>
                  <a:lnTo>
                    <a:pt x="0" y="0"/>
                  </a:lnTo>
                  <a:lnTo>
                    <a:pt x="0" y="4237228"/>
                  </a:lnTo>
                  <a:lnTo>
                    <a:pt x="114300" y="4237228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 sz="2904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8023"/>
              <a:ext cx="987425" cy="314325"/>
            </a:xfrm>
            <a:custGeom>
              <a:avLst/>
              <a:gdLst/>
              <a:ahLst/>
              <a:cxnLst/>
              <a:rect l="l" t="t" r="r" b="b"/>
              <a:pathLst>
                <a:path w="987425" h="314325">
                  <a:moveTo>
                    <a:pt x="2652" y="0"/>
                  </a:moveTo>
                  <a:lnTo>
                    <a:pt x="0" y="312038"/>
                  </a:lnTo>
                  <a:lnTo>
                    <a:pt x="771766" y="314198"/>
                  </a:lnTo>
                  <a:lnTo>
                    <a:pt x="833716" y="314198"/>
                  </a:lnTo>
                  <a:lnTo>
                    <a:pt x="836587" y="311276"/>
                  </a:lnTo>
                  <a:lnTo>
                    <a:pt x="837539" y="310261"/>
                  </a:lnTo>
                  <a:lnTo>
                    <a:pt x="838708" y="309244"/>
                  </a:lnTo>
                  <a:lnTo>
                    <a:pt x="839660" y="308355"/>
                  </a:lnTo>
                  <a:lnTo>
                    <a:pt x="981075" y="166497"/>
                  </a:lnTo>
                  <a:lnTo>
                    <a:pt x="986904" y="160527"/>
                  </a:lnTo>
                  <a:lnTo>
                    <a:pt x="986904" y="154686"/>
                  </a:lnTo>
                  <a:lnTo>
                    <a:pt x="981075" y="148716"/>
                  </a:lnTo>
                  <a:lnTo>
                    <a:pt x="839660" y="6985"/>
                  </a:lnTo>
                  <a:lnTo>
                    <a:pt x="836587" y="6985"/>
                  </a:lnTo>
                  <a:lnTo>
                    <a:pt x="836587" y="4063"/>
                  </a:lnTo>
                  <a:lnTo>
                    <a:pt x="833716" y="4063"/>
                  </a:lnTo>
                  <a:lnTo>
                    <a:pt x="830757" y="1015"/>
                  </a:lnTo>
                  <a:lnTo>
                    <a:pt x="771766" y="101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 sz="2904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53688" y="276241"/>
            <a:ext cx="4432151" cy="410712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501" spc="-73" dirty="0" smtClean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lang="en-US" sz="2501" spc="-73" dirty="0" smtClean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lang="en-US" sz="2501" spc="-73" dirty="0" err="1" smtClean="0">
                <a:solidFill>
                  <a:srgbClr val="A42F0F"/>
                </a:solidFill>
                <a:latin typeface="Microsoft Sans Serif"/>
                <a:cs typeface="Microsoft Sans Serif"/>
              </a:rPr>
              <a:t>Kreteria</a:t>
            </a:r>
            <a:r>
              <a:rPr lang="en-US" sz="2501" spc="-73" dirty="0" smtClean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lang="en-US" sz="2501" spc="-73" dirty="0" err="1" smtClean="0">
                <a:solidFill>
                  <a:srgbClr val="A42F0F"/>
                </a:solidFill>
                <a:latin typeface="Microsoft Sans Serif"/>
                <a:cs typeface="Microsoft Sans Serif"/>
              </a:rPr>
              <a:t>Jurnal</a:t>
            </a:r>
            <a:r>
              <a:rPr lang="en-US" sz="2501" spc="-73" dirty="0" smtClean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lang="en-US" sz="2501" spc="-73" dirty="0" err="1" smtClean="0">
                <a:solidFill>
                  <a:srgbClr val="A42F0F"/>
                </a:solidFill>
                <a:latin typeface="Microsoft Sans Serif"/>
                <a:cs typeface="Microsoft Sans Serif"/>
              </a:rPr>
              <a:t>Internasional</a:t>
            </a:r>
            <a:endParaRPr sz="2501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7128" y="801473"/>
            <a:ext cx="9400391" cy="395195"/>
          </a:xfrm>
          <a:prstGeom prst="rect">
            <a:avLst/>
          </a:prstGeom>
        </p:spPr>
        <p:txBody>
          <a:bodyPr vert="horz" wrap="square" lIns="0" tIns="25613" rIns="0" bIns="0" rtlCol="0" anchor="ctr">
            <a:spAutoFit/>
          </a:bodyPr>
          <a:lstStyle/>
          <a:p>
            <a:pPr marL="20490">
              <a:lnSpc>
                <a:spcPct val="100000"/>
              </a:lnSpc>
              <a:spcBef>
                <a:spcPts val="202"/>
              </a:spcBef>
            </a:pPr>
            <a:r>
              <a:rPr sz="1775" spc="-48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1775" spc="589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Jurnal</a:t>
            </a:r>
            <a:r>
              <a:rPr sz="2400" b="1" spc="-2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Internasional</a:t>
            </a:r>
            <a:r>
              <a:rPr sz="2400" b="1" spc="-12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adalah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jurnal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memenuhi</a:t>
            </a:r>
            <a:r>
              <a:rPr sz="2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 err="1">
                <a:solidFill>
                  <a:srgbClr val="404040"/>
                </a:solidFill>
                <a:latin typeface="Arial MT"/>
                <a:cs typeface="Arial MT"/>
              </a:rPr>
              <a:t>kriteria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 err="1" smtClean="0">
                <a:solidFill>
                  <a:srgbClr val="404040"/>
                </a:solidFill>
                <a:latin typeface="Arial MT"/>
                <a:cs typeface="Arial MT"/>
              </a:rPr>
              <a:t>s</a:t>
            </a:r>
            <a:r>
              <a:rPr lang="en-US" sz="2400" spc="-8" dirty="0" err="1" smtClean="0">
                <a:solidFill>
                  <a:srgbClr val="404040"/>
                </a:solidFill>
                <a:latin typeface="Arial MT"/>
                <a:cs typeface="Arial MT"/>
              </a:rPr>
              <a:t>bb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3680" y="1386669"/>
            <a:ext cx="10190480" cy="5541783"/>
          </a:xfrm>
          <a:prstGeom prst="rect">
            <a:avLst/>
          </a:prstGeom>
        </p:spPr>
        <p:txBody>
          <a:bodyPr vert="horz" wrap="square" lIns="0" tIns="54301" rIns="0" bIns="0" rtlCol="0">
            <a:spAutoFit/>
          </a:bodyPr>
          <a:lstStyle/>
          <a:p>
            <a:pPr marL="481519" marR="761210" indent="-462054">
              <a:lnSpc>
                <a:spcPts val="1936"/>
              </a:lnSpc>
              <a:spcBef>
                <a:spcPts val="428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Karya</a:t>
            </a:r>
            <a:r>
              <a:rPr sz="2400" spc="-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ilmiah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diterbitkan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ditulis</a:t>
            </a:r>
            <a:r>
              <a:rPr sz="2400" spc="18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dengan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memenuhi</a:t>
            </a:r>
            <a:r>
              <a:rPr sz="2400" spc="-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kaidah</a:t>
            </a:r>
            <a:r>
              <a:rPr sz="2400" spc="19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ilmiah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etika </a:t>
            </a:r>
            <a:r>
              <a:rPr sz="2400" spc="-46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keilmuan;</a:t>
            </a:r>
            <a:endParaRPr sz="2400" dirty="0">
              <a:latin typeface="Arial MT"/>
              <a:cs typeface="Arial MT"/>
            </a:endParaRPr>
          </a:p>
          <a:p>
            <a:pPr marL="481519" indent="-462054">
              <a:spcBef>
                <a:spcPts val="758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spc="-32" dirty="0">
                <a:solidFill>
                  <a:srgbClr val="404040"/>
                </a:solidFill>
                <a:latin typeface="Arial MT"/>
                <a:cs typeface="Arial MT"/>
              </a:rPr>
              <a:t>Memiliki</a:t>
            </a:r>
            <a:r>
              <a:rPr sz="240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32" dirty="0">
                <a:solidFill>
                  <a:srgbClr val="404040"/>
                </a:solidFill>
                <a:latin typeface="Arial MT"/>
                <a:cs typeface="Arial MT"/>
              </a:rPr>
              <a:t>ISSN;</a:t>
            </a:r>
            <a:endParaRPr sz="2400" dirty="0">
              <a:latin typeface="Arial MT"/>
              <a:cs typeface="Arial MT"/>
            </a:endParaRPr>
          </a:p>
          <a:p>
            <a:pPr marL="481519" marR="531720" indent="-462054">
              <a:lnSpc>
                <a:spcPct val="142400"/>
              </a:lnSpc>
              <a:spcBef>
                <a:spcPts val="597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Ditulis</a:t>
            </a:r>
            <a:r>
              <a:rPr sz="2400" spc="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dengan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menggunakan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bahasa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32" dirty="0">
                <a:solidFill>
                  <a:srgbClr val="404040"/>
                </a:solidFill>
                <a:latin typeface="Arial MT"/>
                <a:cs typeface="Arial MT"/>
              </a:rPr>
              <a:t>resmi</a:t>
            </a:r>
            <a:r>
              <a:rPr sz="2400" spc="-16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24" dirty="0">
                <a:solidFill>
                  <a:srgbClr val="404040"/>
                </a:solidFill>
                <a:latin typeface="Arial MT"/>
                <a:cs typeface="Arial MT"/>
              </a:rPr>
              <a:t>PBB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(Arab, Inggris,</a:t>
            </a:r>
            <a:r>
              <a:rPr sz="24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Perancis,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Rusia, </a:t>
            </a:r>
            <a:r>
              <a:rPr sz="2400" spc="-46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Spanyol</a:t>
            </a:r>
            <a:r>
              <a:rPr sz="2400" spc="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2400" spc="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Tiongkok);</a:t>
            </a:r>
            <a:endParaRPr sz="2400" dirty="0">
              <a:latin typeface="Arial MT"/>
              <a:cs typeface="Arial MT"/>
            </a:endParaRPr>
          </a:p>
          <a:p>
            <a:pPr marL="481519" indent="-462054">
              <a:spcBef>
                <a:spcPts val="1025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spc="-32" dirty="0">
                <a:solidFill>
                  <a:srgbClr val="404040"/>
                </a:solidFill>
                <a:latin typeface="Arial MT"/>
                <a:cs typeface="Arial MT"/>
              </a:rPr>
              <a:t>Memiliki</a:t>
            </a:r>
            <a:r>
              <a:rPr sz="2400" spc="16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terbitan</a:t>
            </a:r>
            <a:r>
              <a:rPr sz="2400" spc="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versi</a:t>
            </a:r>
            <a:r>
              <a:rPr sz="2400" spc="-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online;</a:t>
            </a:r>
            <a:endParaRPr sz="2400" dirty="0">
              <a:latin typeface="Arial MT"/>
              <a:cs typeface="Arial MT"/>
            </a:endParaRPr>
          </a:p>
          <a:p>
            <a:pPr marL="481519" marR="8196" indent="-462054">
              <a:lnSpc>
                <a:spcPct val="142200"/>
              </a:lnSpc>
              <a:spcBef>
                <a:spcPts val="605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spc="16" dirty="0">
                <a:solidFill>
                  <a:srgbClr val="404040"/>
                </a:solidFill>
                <a:latin typeface="Arial MT"/>
                <a:cs typeface="Arial MT"/>
              </a:rPr>
              <a:t>Dewan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Redaksi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(</a:t>
            </a:r>
            <a:r>
              <a:rPr sz="2400" i="1" spc="-8" dirty="0">
                <a:solidFill>
                  <a:srgbClr val="404040"/>
                </a:solidFill>
                <a:latin typeface="Arial"/>
                <a:cs typeface="Arial"/>
              </a:rPr>
              <a:t>Editorial</a:t>
            </a:r>
            <a:r>
              <a:rPr sz="2400" i="1" spc="8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i="1" spc="-8" dirty="0">
                <a:solidFill>
                  <a:srgbClr val="404040"/>
                </a:solidFill>
                <a:latin typeface="Arial"/>
                <a:cs typeface="Arial"/>
              </a:rPr>
              <a:t>Board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)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adalah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pakar</a:t>
            </a:r>
            <a:r>
              <a:rPr sz="2400" spc="11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di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bidangnya</a:t>
            </a:r>
            <a:r>
              <a:rPr sz="2400" spc="20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paling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sedikit</a:t>
            </a:r>
            <a:r>
              <a:rPr sz="240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berasal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dari </a:t>
            </a:r>
            <a:r>
              <a:rPr sz="2400" spc="-47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24" dirty="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2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(empat)</a:t>
            </a:r>
            <a:r>
              <a:rPr sz="2400" spc="-137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negara;</a:t>
            </a:r>
            <a:endParaRPr sz="2400" dirty="0">
              <a:latin typeface="Arial MT"/>
              <a:cs typeface="Arial MT"/>
            </a:endParaRPr>
          </a:p>
          <a:p>
            <a:pPr marL="481519" marR="259201" indent="-462054">
              <a:lnSpc>
                <a:spcPct val="142400"/>
              </a:lnSpc>
              <a:spcBef>
                <a:spcPts val="847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Artikel</a:t>
            </a:r>
            <a:r>
              <a:rPr sz="2400"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ilmiah</a:t>
            </a:r>
            <a:r>
              <a:rPr sz="2400" spc="-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2400" spc="-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diterbitkan</a:t>
            </a:r>
            <a:r>
              <a:rPr sz="24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dalam</a:t>
            </a:r>
            <a:r>
              <a:rPr sz="2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24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2400" spc="-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8" dirty="0">
                <a:solidFill>
                  <a:srgbClr val="404040"/>
                </a:solidFill>
                <a:latin typeface="Arial MT"/>
                <a:cs typeface="Arial MT"/>
              </a:rPr>
              <a:t>(satu)</a:t>
            </a:r>
            <a:r>
              <a:rPr sz="2400" spc="-1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nomor</a:t>
            </a:r>
            <a:r>
              <a:rPr sz="2400" spc="-24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6" dirty="0">
                <a:solidFill>
                  <a:srgbClr val="404040"/>
                </a:solidFill>
                <a:latin typeface="Arial MT"/>
                <a:cs typeface="Arial MT"/>
              </a:rPr>
              <a:t>terbitan</a:t>
            </a:r>
            <a:r>
              <a:rPr sz="2400" spc="-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24" dirty="0">
                <a:solidFill>
                  <a:srgbClr val="404040"/>
                </a:solidFill>
                <a:latin typeface="Arial MT"/>
                <a:cs typeface="Arial MT"/>
              </a:rPr>
              <a:t>paling</a:t>
            </a:r>
            <a:r>
              <a:rPr sz="2400" spc="-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sedikit</a:t>
            </a:r>
            <a:r>
              <a:rPr sz="2400" spc="3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penulisnya </a:t>
            </a:r>
            <a:r>
              <a:rPr sz="2400" spc="-46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berasal</a:t>
            </a:r>
            <a:r>
              <a:rPr sz="24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z="240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24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2400" spc="-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>
                <a:solidFill>
                  <a:srgbClr val="404040"/>
                </a:solidFill>
                <a:latin typeface="Arial MT"/>
                <a:cs typeface="Arial MT"/>
              </a:rPr>
              <a:t>(dua)</a:t>
            </a:r>
            <a:r>
              <a:rPr sz="2400" spc="45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8" dirty="0" err="1">
                <a:solidFill>
                  <a:srgbClr val="404040"/>
                </a:solidFill>
                <a:latin typeface="Arial MT"/>
                <a:cs typeface="Arial MT"/>
              </a:rPr>
              <a:t>negara</a:t>
            </a:r>
            <a:r>
              <a:rPr sz="2400" spc="-8" dirty="0" smtClean="0">
                <a:solidFill>
                  <a:srgbClr val="404040"/>
                </a:solidFill>
                <a:latin typeface="Arial MT"/>
                <a:cs typeface="Arial MT"/>
              </a:rPr>
              <a:t>;</a:t>
            </a:r>
            <a:endParaRPr lang="en-US" sz="2400" spc="-8" dirty="0" smtClean="0">
              <a:solidFill>
                <a:srgbClr val="404040"/>
              </a:solidFill>
              <a:latin typeface="Arial MT"/>
              <a:cs typeface="Arial MT"/>
            </a:endParaRPr>
          </a:p>
          <a:p>
            <a:pPr marL="481519" marR="259201" indent="-462054">
              <a:lnSpc>
                <a:spcPct val="142400"/>
              </a:lnSpc>
              <a:spcBef>
                <a:spcPts val="847"/>
              </a:spcBef>
              <a:buClr>
                <a:srgbClr val="A42F0F"/>
              </a:buClr>
              <a:buAutoNum type="alphaLcPeriod"/>
              <a:tabLst>
                <a:tab pos="481519" algn="l"/>
                <a:tab pos="482544" algn="l"/>
              </a:tabLst>
            </a:pP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7081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44"/>
            <a:ext cx="12735005" cy="6838790"/>
            <a:chOff x="0" y="0"/>
            <a:chExt cx="7553325" cy="423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"/>
              <a:ext cx="7553325" cy="4237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62125" cy="4238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"/>
              <a:ext cx="114300" cy="4237355"/>
            </a:xfrm>
            <a:custGeom>
              <a:avLst/>
              <a:gdLst/>
              <a:ahLst/>
              <a:cxnLst/>
              <a:rect l="l" t="t" r="r" b="b"/>
              <a:pathLst>
                <a:path w="114300" h="4237355">
                  <a:moveTo>
                    <a:pt x="114300" y="0"/>
                  </a:moveTo>
                  <a:lnTo>
                    <a:pt x="0" y="0"/>
                  </a:lnTo>
                  <a:lnTo>
                    <a:pt x="0" y="4237228"/>
                  </a:lnTo>
                  <a:lnTo>
                    <a:pt x="114300" y="4237228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 sz="2904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8023"/>
              <a:ext cx="987425" cy="314325"/>
            </a:xfrm>
            <a:custGeom>
              <a:avLst/>
              <a:gdLst/>
              <a:ahLst/>
              <a:cxnLst/>
              <a:rect l="l" t="t" r="r" b="b"/>
              <a:pathLst>
                <a:path w="987425" h="314325">
                  <a:moveTo>
                    <a:pt x="2652" y="0"/>
                  </a:moveTo>
                  <a:lnTo>
                    <a:pt x="0" y="312038"/>
                  </a:lnTo>
                  <a:lnTo>
                    <a:pt x="771766" y="314198"/>
                  </a:lnTo>
                  <a:lnTo>
                    <a:pt x="833716" y="314198"/>
                  </a:lnTo>
                  <a:lnTo>
                    <a:pt x="836587" y="311276"/>
                  </a:lnTo>
                  <a:lnTo>
                    <a:pt x="837539" y="310261"/>
                  </a:lnTo>
                  <a:lnTo>
                    <a:pt x="838708" y="309244"/>
                  </a:lnTo>
                  <a:lnTo>
                    <a:pt x="839660" y="308355"/>
                  </a:lnTo>
                  <a:lnTo>
                    <a:pt x="981075" y="166497"/>
                  </a:lnTo>
                  <a:lnTo>
                    <a:pt x="986904" y="160527"/>
                  </a:lnTo>
                  <a:lnTo>
                    <a:pt x="986904" y="154686"/>
                  </a:lnTo>
                  <a:lnTo>
                    <a:pt x="981075" y="148716"/>
                  </a:lnTo>
                  <a:lnTo>
                    <a:pt x="839660" y="6985"/>
                  </a:lnTo>
                  <a:lnTo>
                    <a:pt x="836587" y="6985"/>
                  </a:lnTo>
                  <a:lnTo>
                    <a:pt x="836587" y="4063"/>
                  </a:lnTo>
                  <a:lnTo>
                    <a:pt x="833716" y="4063"/>
                  </a:lnTo>
                  <a:lnTo>
                    <a:pt x="830757" y="1015"/>
                  </a:lnTo>
                  <a:lnTo>
                    <a:pt x="771766" y="1015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 sz="2904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0990" y="14167"/>
            <a:ext cx="10609089" cy="949297"/>
          </a:xfrm>
          <a:prstGeom prst="rect">
            <a:avLst/>
          </a:prstGeom>
        </p:spPr>
        <p:txBody>
          <a:bodyPr vert="horz" wrap="square" lIns="0" tIns="37908" rIns="0" bIns="0" rtlCol="0" anchor="ctr">
            <a:spAutoFit/>
          </a:bodyPr>
          <a:lstStyle/>
          <a:p>
            <a:pPr marL="358578" marR="8196" indent="-339112">
              <a:lnSpc>
                <a:spcPct val="147900"/>
              </a:lnSpc>
              <a:spcBef>
                <a:spcPts val="298"/>
              </a:spcBef>
            </a:pPr>
            <a:r>
              <a:rPr sz="2000" spc="-48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791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24" dirty="0">
                <a:solidFill>
                  <a:srgbClr val="404040"/>
                </a:solidFill>
                <a:latin typeface="Arial"/>
                <a:cs typeface="Arial"/>
              </a:rPr>
              <a:t>Jurnal  </a:t>
            </a:r>
            <a:r>
              <a:rPr sz="2000" b="1" spc="32" dirty="0">
                <a:solidFill>
                  <a:srgbClr val="404040"/>
                </a:solidFill>
                <a:latin typeface="Arial"/>
                <a:cs typeface="Arial"/>
              </a:rPr>
              <a:t>Internasional  </a:t>
            </a:r>
            <a:r>
              <a:rPr sz="2000" b="1" spc="8" dirty="0">
                <a:solidFill>
                  <a:srgbClr val="404040"/>
                </a:solidFill>
                <a:latin typeface="Arial"/>
                <a:cs typeface="Arial"/>
              </a:rPr>
              <a:t>Bereputasi  </a:t>
            </a:r>
            <a:r>
              <a:rPr sz="2000" spc="16" dirty="0">
                <a:solidFill>
                  <a:srgbClr val="404040"/>
                </a:solidFill>
                <a:latin typeface="Arial MT"/>
                <a:cs typeface="Arial MT"/>
              </a:rPr>
              <a:t>adalah yang </a:t>
            </a:r>
            <a:r>
              <a:rPr sz="2000" spc="32" dirty="0">
                <a:solidFill>
                  <a:srgbClr val="404040"/>
                </a:solidFill>
                <a:latin typeface="Arial MT"/>
                <a:cs typeface="Arial MT"/>
              </a:rPr>
              <a:t>memenuhi </a:t>
            </a:r>
            <a:r>
              <a:rPr sz="2000" spc="8" dirty="0">
                <a:solidFill>
                  <a:srgbClr val="404040"/>
                </a:solidFill>
                <a:latin typeface="Arial MT"/>
                <a:cs typeface="Arial MT"/>
              </a:rPr>
              <a:t>kriteria  jurnal  </a:t>
            </a:r>
            <a:r>
              <a:rPr sz="2000" spc="24" dirty="0">
                <a:solidFill>
                  <a:srgbClr val="404040"/>
                </a:solidFill>
                <a:latin typeface="Arial MT"/>
                <a:cs typeface="Arial MT"/>
              </a:rPr>
              <a:t>internasional  </a:t>
            </a:r>
            <a:r>
              <a:rPr sz="2000" spc="32" dirty="0">
                <a:solidFill>
                  <a:srgbClr val="404040"/>
                </a:solidFill>
                <a:latin typeface="Arial MT"/>
                <a:cs typeface="Arial MT"/>
              </a:rPr>
              <a:t>sebagaimana butir </a:t>
            </a:r>
            <a:r>
              <a:rPr sz="200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24" dirty="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2000" spc="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16" dirty="0">
                <a:solidFill>
                  <a:srgbClr val="404040"/>
                </a:solidFill>
                <a:latin typeface="Arial MT"/>
                <a:cs typeface="Arial MT"/>
              </a:rPr>
              <a:t>huruf</a:t>
            </a:r>
            <a:r>
              <a:rPr sz="2000" spc="22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24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000" spc="3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16" dirty="0">
                <a:solidFill>
                  <a:srgbClr val="404040"/>
                </a:solidFill>
                <a:latin typeface="Arial MT"/>
                <a:cs typeface="Arial MT"/>
              </a:rPr>
              <a:t>sampai</a:t>
            </a:r>
            <a:r>
              <a:rPr sz="2000" spc="8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04040"/>
                </a:solidFill>
                <a:latin typeface="Arial MT"/>
                <a:cs typeface="Arial MT"/>
              </a:rPr>
              <a:t>g,</a:t>
            </a:r>
            <a:r>
              <a:rPr sz="2000" spc="97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-8" dirty="0">
                <a:solidFill>
                  <a:srgbClr val="404040"/>
                </a:solidFill>
                <a:latin typeface="Arial MT"/>
                <a:cs typeface="Arial MT"/>
              </a:rPr>
              <a:t>dengan</a:t>
            </a:r>
            <a:r>
              <a:rPr sz="2000"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000" spc="8" dirty="0">
                <a:solidFill>
                  <a:srgbClr val="404040"/>
                </a:solidFill>
                <a:latin typeface="Arial MT"/>
                <a:cs typeface="Arial MT"/>
              </a:rPr>
              <a:t>indikator: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680" y="1215049"/>
            <a:ext cx="9992319" cy="808453"/>
          </a:xfrm>
          <a:prstGeom prst="rect">
            <a:avLst/>
          </a:prstGeom>
        </p:spPr>
        <p:txBody>
          <a:bodyPr vert="horz" wrap="square" lIns="0" tIns="124994" rIns="0" bIns="0" rtlCol="0">
            <a:spAutoFit/>
          </a:bodyPr>
          <a:lstStyle/>
          <a:p>
            <a:pPr marL="20490">
              <a:spcBef>
                <a:spcPts val="984"/>
              </a:spcBef>
              <a:tabLst>
                <a:tab pos="481519" algn="l"/>
              </a:tabLst>
            </a:pPr>
            <a:r>
              <a:rPr sz="1775" spc="-8" dirty="0">
                <a:solidFill>
                  <a:srgbClr val="A42F0F"/>
                </a:solidFill>
                <a:latin typeface="Arial MT"/>
                <a:cs typeface="Arial MT"/>
              </a:rPr>
              <a:t>a.	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Diterbitkan </a:t>
            </a:r>
            <a:r>
              <a:rPr spc="3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oleh</a:t>
            </a:r>
            <a:r>
              <a:rPr spc="7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asosiasi </a:t>
            </a:r>
            <a:r>
              <a:rPr spc="25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profesi </a:t>
            </a:r>
            <a:r>
              <a:rPr spc="26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ternama </a:t>
            </a:r>
            <a:r>
              <a:rPr spc="2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di</a:t>
            </a:r>
            <a:r>
              <a:rPr spc="69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dunia </a:t>
            </a:r>
            <a:r>
              <a:rPr spc="32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atau </a:t>
            </a:r>
            <a:r>
              <a:rPr spc="2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Perguruan </a:t>
            </a:r>
            <a:r>
              <a:rPr spc="3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Tinggi</a:t>
            </a:r>
            <a:r>
              <a:rPr spc="68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0" dirty="0" err="1" smtClean="0">
                <a:solidFill>
                  <a:srgbClr val="404040"/>
                </a:solidFill>
                <a:latin typeface="Arial MT"/>
                <a:cs typeface="Arial MT"/>
              </a:rPr>
              <a:t>atau</a:t>
            </a:r>
            <a:endParaRPr lang="en-US" spc="40" dirty="0" smtClean="0">
              <a:solidFill>
                <a:srgbClr val="404040"/>
              </a:solidFill>
              <a:latin typeface="Arial MT"/>
              <a:cs typeface="Arial MT"/>
            </a:endParaRPr>
          </a:p>
          <a:p>
            <a:pPr marL="20490">
              <a:spcBef>
                <a:spcPts val="984"/>
              </a:spcBef>
              <a:tabLst>
                <a:tab pos="481519" algn="l"/>
              </a:tabLst>
            </a:pPr>
            <a:r>
              <a:rPr lang="en-US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lang="en-US" spc="40" dirty="0" smtClean="0">
                <a:solidFill>
                  <a:srgbClr val="404040"/>
                </a:solidFill>
                <a:latin typeface="Arial MT"/>
                <a:cs typeface="Arial MT"/>
              </a:rPr>
              <a:t>    </a:t>
            </a:r>
            <a:r>
              <a:rPr spc="40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84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 err="1" smtClean="0">
                <a:solidFill>
                  <a:srgbClr val="404040"/>
                </a:solidFill>
                <a:latin typeface="Arial MT"/>
                <a:cs typeface="Arial MT"/>
              </a:rPr>
              <a:t>Pener</a:t>
            </a:r>
            <a:r>
              <a:rPr lang="en-US" spc="16" dirty="0" err="1" smtClean="0">
                <a:solidFill>
                  <a:srgbClr val="404040"/>
                </a:solidFill>
                <a:latin typeface="Arial MT"/>
                <a:cs typeface="Arial MT"/>
              </a:rPr>
              <a:t>bit</a:t>
            </a:r>
            <a:r>
              <a:rPr lang="en-US" spc="16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 smtClean="0">
                <a:solidFill>
                  <a:srgbClr val="404040"/>
                </a:solidFill>
                <a:latin typeface="Arial MT"/>
                <a:cs typeface="Arial MT"/>
              </a:rPr>
              <a:t>(</a:t>
            </a:r>
            <a:r>
              <a:rPr i="1" spc="16" dirty="0" smtClean="0">
                <a:solidFill>
                  <a:srgbClr val="404040"/>
                </a:solidFill>
                <a:latin typeface="Arial"/>
                <a:cs typeface="Arial"/>
              </a:rPr>
              <a:t>Publisher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)</a:t>
            </a:r>
            <a:r>
              <a:rPr spc="11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kredibel;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9682" y="2077736"/>
            <a:ext cx="9768798" cy="3088564"/>
          </a:xfrm>
          <a:prstGeom prst="rect">
            <a:avLst/>
          </a:prstGeom>
        </p:spPr>
        <p:txBody>
          <a:bodyPr vert="horz" wrap="square" lIns="0" tIns="124994" rIns="0" bIns="0" rtlCol="0">
            <a:spAutoFit/>
          </a:bodyPr>
          <a:lstStyle/>
          <a:p>
            <a:pPr marL="481519" indent="-462054">
              <a:spcBef>
                <a:spcPts val="984"/>
              </a:spcBef>
              <a:buClr>
                <a:srgbClr val="A42F0F"/>
              </a:buClr>
              <a:buSzPct val="115789"/>
              <a:buAutoNum type="alphaLcPeriod" startAt="2"/>
              <a:tabLst>
                <a:tab pos="481519" algn="l"/>
                <a:tab pos="482544" algn="l"/>
              </a:tabLst>
            </a:pP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Terindeks </a:t>
            </a:r>
            <a:r>
              <a:rPr spc="18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oleh</a:t>
            </a:r>
            <a:r>
              <a:rPr spc="6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pemeringkat </a:t>
            </a:r>
            <a:r>
              <a:rPr spc="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internasional </a:t>
            </a:r>
            <a:r>
              <a:rPr spc="15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8" dirty="0">
                <a:solidFill>
                  <a:srgbClr val="404040"/>
                </a:solidFill>
                <a:latin typeface="Arial MT"/>
                <a:cs typeface="Arial MT"/>
              </a:rPr>
              <a:t>yang </a:t>
            </a:r>
            <a:r>
              <a:rPr spc="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diakui </a:t>
            </a:r>
            <a:r>
              <a:rPr spc="12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oleh </a:t>
            </a:r>
            <a:r>
              <a:rPr spc="7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Kemristekdikti </a:t>
            </a:r>
            <a:r>
              <a:rPr spc="15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(contoh </a:t>
            </a:r>
            <a:r>
              <a:rPr spc="8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i="1" spc="40" dirty="0">
                <a:solidFill>
                  <a:srgbClr val="404040"/>
                </a:solidFill>
                <a:latin typeface="Arial"/>
                <a:cs typeface="Arial"/>
              </a:rPr>
              <a:t>Web </a:t>
            </a:r>
            <a:r>
              <a:rPr i="1" spc="18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16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endParaRPr dirty="0">
              <a:latin typeface="Arial"/>
              <a:cs typeface="Arial"/>
            </a:endParaRPr>
          </a:p>
          <a:p>
            <a:pPr marL="481519" marR="9221">
              <a:lnSpc>
                <a:spcPts val="2904"/>
              </a:lnSpc>
              <a:spcBef>
                <a:spcPts val="234"/>
              </a:spcBef>
            </a:pPr>
            <a:r>
              <a:rPr i="1" spc="32" dirty="0">
                <a:solidFill>
                  <a:srgbClr val="404040"/>
                </a:solidFill>
                <a:latin typeface="Arial"/>
                <a:cs typeface="Arial"/>
              </a:rPr>
              <a:t>Science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dan/atau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i="1" spc="24" dirty="0">
                <a:solidFill>
                  <a:srgbClr val="404040"/>
                </a:solidFill>
                <a:latin typeface="Arial"/>
                <a:cs typeface="Arial"/>
              </a:rPr>
              <a:t>Scopus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)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serta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0" dirty="0">
                <a:solidFill>
                  <a:srgbClr val="404040"/>
                </a:solidFill>
                <a:latin typeface="Arial MT"/>
                <a:cs typeface="Arial MT"/>
              </a:rPr>
              <a:t>mempunyai</a:t>
            </a:r>
            <a:r>
              <a:rPr spc="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faktor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0" dirty="0">
                <a:solidFill>
                  <a:srgbClr val="404040"/>
                </a:solidFill>
                <a:latin typeface="Arial MT"/>
                <a:cs typeface="Arial MT"/>
              </a:rPr>
              <a:t>dampak</a:t>
            </a:r>
            <a:r>
              <a:rPr spc="4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(</a:t>
            </a:r>
            <a:r>
              <a:rPr i="1" spc="8" dirty="0">
                <a:solidFill>
                  <a:srgbClr val="404040"/>
                </a:solidFill>
                <a:latin typeface="Arial"/>
                <a:cs typeface="Arial"/>
              </a:rPr>
              <a:t>impact</a:t>
            </a:r>
            <a:r>
              <a:rPr i="1" spc="16" dirty="0">
                <a:solidFill>
                  <a:srgbClr val="404040"/>
                </a:solidFill>
                <a:latin typeface="Arial"/>
                <a:cs typeface="Arial"/>
              </a:rPr>
              <a:t> factor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)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lebih  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besar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dari 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0 </a:t>
            </a:r>
            <a:r>
              <a:rPr spc="-40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(nol)</a:t>
            </a:r>
            <a:r>
              <a:rPr spc="26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6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pc="32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i="1" spc="40" dirty="0">
                <a:solidFill>
                  <a:srgbClr val="404040"/>
                </a:solidFill>
                <a:latin typeface="Arial"/>
                <a:cs typeface="Arial"/>
              </a:rPr>
              <a:t>ISI</a:t>
            </a:r>
            <a:r>
              <a:rPr i="1" spc="3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40" dirty="0">
                <a:solidFill>
                  <a:srgbClr val="404040"/>
                </a:solidFill>
                <a:latin typeface="Arial"/>
                <a:cs typeface="Arial"/>
              </a:rPr>
              <a:t>Web</a:t>
            </a:r>
            <a:r>
              <a:rPr i="1" spc="4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i="1" spc="23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32" dirty="0">
                <a:solidFill>
                  <a:srgbClr val="404040"/>
                </a:solidFill>
                <a:latin typeface="Arial"/>
                <a:cs typeface="Arial"/>
              </a:rPr>
              <a:t>Science</a:t>
            </a:r>
            <a:r>
              <a:rPr i="1" spc="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8" dirty="0">
                <a:solidFill>
                  <a:srgbClr val="404040"/>
                </a:solidFill>
                <a:latin typeface="Arial"/>
                <a:cs typeface="Arial"/>
              </a:rPr>
              <a:t>(Thomson</a:t>
            </a:r>
            <a:r>
              <a:rPr i="1" spc="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24" dirty="0">
                <a:solidFill>
                  <a:srgbClr val="404040"/>
                </a:solidFill>
                <a:latin typeface="Arial"/>
                <a:cs typeface="Arial"/>
              </a:rPr>
              <a:t>Reuters)</a:t>
            </a:r>
            <a:r>
              <a:rPr i="1" spc="25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404040"/>
                </a:solidFill>
                <a:latin typeface="Arial MT"/>
                <a:cs typeface="Arial MT"/>
              </a:rPr>
              <a:t>atau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mempunyai</a:t>
            </a:r>
            <a:r>
              <a:rPr spc="3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faktor</a:t>
            </a:r>
            <a:r>
              <a:rPr spc="26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dampak</a:t>
            </a:r>
            <a:r>
              <a:rPr spc="37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(SJR)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endParaRPr dirty="0">
              <a:latin typeface="Arial MT"/>
              <a:cs typeface="Arial MT"/>
            </a:endParaRPr>
          </a:p>
          <a:p>
            <a:pPr marL="481519">
              <a:spcBef>
                <a:spcPts val="799"/>
              </a:spcBef>
            </a:pPr>
            <a:r>
              <a:rPr i="1" spc="16" dirty="0">
                <a:solidFill>
                  <a:srgbClr val="404040"/>
                </a:solidFill>
                <a:latin typeface="Arial"/>
                <a:cs typeface="Arial"/>
              </a:rPr>
              <a:t>SCImago</a:t>
            </a:r>
            <a:r>
              <a:rPr i="1" spc="16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Journal</a:t>
            </a:r>
            <a:r>
              <a:rPr i="1" spc="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i="1" spc="15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8" dirty="0">
                <a:solidFill>
                  <a:srgbClr val="404040"/>
                </a:solidFill>
                <a:latin typeface="Arial"/>
                <a:cs typeface="Arial"/>
              </a:rPr>
              <a:t>Country</a:t>
            </a:r>
            <a:r>
              <a:rPr i="1" spc="25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i="1" spc="-8" dirty="0">
                <a:solidFill>
                  <a:srgbClr val="404040"/>
                </a:solidFill>
                <a:latin typeface="Arial"/>
                <a:cs typeface="Arial"/>
              </a:rPr>
              <a:t>Rank</a:t>
            </a:r>
            <a:r>
              <a:rPr i="1" spc="2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paling</a:t>
            </a:r>
            <a:r>
              <a:rPr spc="16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rendah</a:t>
            </a:r>
            <a:r>
              <a:rPr spc="16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Q3</a:t>
            </a:r>
            <a:r>
              <a:rPr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(quartile</a:t>
            </a:r>
            <a:r>
              <a:rPr spc="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tiga);</a:t>
            </a:r>
            <a:endParaRPr dirty="0">
              <a:latin typeface="Arial MT"/>
              <a:cs typeface="Arial MT"/>
            </a:endParaRPr>
          </a:p>
          <a:p>
            <a:pPr marL="481519" indent="-462054">
              <a:spcBef>
                <a:spcPts val="1194"/>
              </a:spcBef>
              <a:buClr>
                <a:srgbClr val="A42F0F"/>
              </a:buClr>
              <a:buSzPct val="115789"/>
              <a:buAutoNum type="alphaLcPeriod" startAt="3"/>
              <a:tabLst>
                <a:tab pos="481519" algn="l"/>
                <a:tab pos="482544" algn="l"/>
              </a:tabLst>
            </a:pP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Alamat</a:t>
            </a:r>
            <a:r>
              <a:rPr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jurnal</a:t>
            </a:r>
            <a:r>
              <a:rPr spc="177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dapat</a:t>
            </a:r>
            <a:r>
              <a:rPr spc="21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ditelusuri</a:t>
            </a:r>
            <a:r>
              <a:rPr spc="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daring;</a:t>
            </a:r>
            <a:endParaRPr dirty="0">
              <a:latin typeface="Arial MT"/>
              <a:cs typeface="Arial MT"/>
            </a:endParaRPr>
          </a:p>
          <a:p>
            <a:pPr marL="20490">
              <a:spcBef>
                <a:spcPts val="1388"/>
              </a:spcBef>
            </a:pPr>
            <a:r>
              <a:rPr spc="-32" dirty="0">
                <a:solidFill>
                  <a:srgbClr val="A42F0F"/>
                </a:solidFill>
                <a:latin typeface="Arial MT"/>
                <a:cs typeface="Arial MT"/>
              </a:rPr>
              <a:t>d.</a:t>
            </a:r>
            <a:endParaRPr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681" y="4619058"/>
            <a:ext cx="9677359" cy="1605579"/>
          </a:xfrm>
          <a:prstGeom prst="rect">
            <a:avLst/>
          </a:prstGeom>
        </p:spPr>
        <p:txBody>
          <a:bodyPr vert="horz" wrap="square" lIns="0" tIns="153681" rIns="0" bIns="0" rtlCol="0">
            <a:spAutoFit/>
          </a:bodyPr>
          <a:lstStyle/>
          <a:p>
            <a:pPr marL="481519">
              <a:spcBef>
                <a:spcPts val="1210"/>
              </a:spcBef>
            </a:pP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Editor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Boards</a:t>
            </a:r>
            <a:r>
              <a:rPr spc="36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6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pc="32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Jurnal</a:t>
            </a:r>
            <a:r>
              <a:rPr spc="3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dapat</a:t>
            </a:r>
            <a:r>
              <a:rPr spc="3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ditelusuri</a:t>
            </a:r>
            <a:r>
              <a:rPr spc="3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daring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0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pc="28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tidak</a:t>
            </a:r>
            <a:r>
              <a:rPr spc="2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40" dirty="0">
                <a:solidFill>
                  <a:srgbClr val="404040"/>
                </a:solidFill>
                <a:latin typeface="Arial MT"/>
                <a:cs typeface="Arial MT"/>
              </a:rPr>
              <a:t>ada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perbedaan</a:t>
            </a:r>
            <a:r>
              <a:rPr spc="26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antara</a:t>
            </a:r>
            <a:r>
              <a:rPr spc="2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editor</a:t>
            </a:r>
            <a:r>
              <a:rPr spc="27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 smtClean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lang="en-US" dirty="0">
                <a:latin typeface="Arial MT"/>
                <a:cs typeface="Arial MT"/>
              </a:rPr>
              <a:t> </a:t>
            </a:r>
            <a:r>
              <a:rPr spc="16" dirty="0" err="1" smtClean="0">
                <a:solidFill>
                  <a:srgbClr val="404040"/>
                </a:solidFill>
                <a:latin typeface="Arial MT"/>
                <a:cs typeface="Arial MT"/>
              </a:rPr>
              <a:t>tercantum</a:t>
            </a:r>
            <a:r>
              <a:rPr spc="184" dirty="0" smtClean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di</a:t>
            </a:r>
            <a:r>
              <a:rPr spc="5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edisi</a:t>
            </a:r>
            <a:r>
              <a:rPr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cetak</a:t>
            </a:r>
            <a:r>
              <a:rPr spc="-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pc="1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edisi</a:t>
            </a:r>
            <a:r>
              <a:rPr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daring;</a:t>
            </a:r>
            <a:endParaRPr dirty="0">
              <a:latin typeface="Arial MT"/>
              <a:cs typeface="Arial MT"/>
            </a:endParaRPr>
          </a:p>
          <a:p>
            <a:pPr marL="20490">
              <a:spcBef>
                <a:spcPts val="1194"/>
              </a:spcBef>
              <a:tabLst>
                <a:tab pos="481519" algn="l"/>
              </a:tabLst>
            </a:pPr>
            <a:r>
              <a:rPr spc="-8" dirty="0">
                <a:solidFill>
                  <a:srgbClr val="A42F0F"/>
                </a:solidFill>
                <a:latin typeface="Arial MT"/>
                <a:cs typeface="Arial MT"/>
              </a:rPr>
              <a:t>e.	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Proses</a:t>
            </a:r>
            <a:r>
              <a:rPr spc="12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32" dirty="0">
                <a:solidFill>
                  <a:srgbClr val="404040"/>
                </a:solidFill>
                <a:latin typeface="Arial MT"/>
                <a:cs typeface="Arial MT"/>
              </a:rPr>
              <a:t>review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dilakukan</a:t>
            </a:r>
            <a:r>
              <a:rPr spc="16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dengan</a:t>
            </a:r>
            <a:r>
              <a:rPr spc="129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baik</a:t>
            </a:r>
            <a:r>
              <a:rPr spc="121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16" dirty="0">
                <a:solidFill>
                  <a:srgbClr val="404040"/>
                </a:solidFill>
                <a:latin typeface="Arial MT"/>
                <a:cs typeface="Arial MT"/>
              </a:rPr>
              <a:t>benar;</a:t>
            </a:r>
            <a:endParaRPr dirty="0">
              <a:latin typeface="Arial MT"/>
              <a:cs typeface="Arial MT"/>
            </a:endParaRPr>
          </a:p>
          <a:p>
            <a:pPr marL="20490">
              <a:spcBef>
                <a:spcPts val="1500"/>
              </a:spcBef>
            </a:pPr>
            <a:r>
              <a:rPr sz="1775" spc="-16" dirty="0">
                <a:solidFill>
                  <a:srgbClr val="A42F0F"/>
                </a:solidFill>
                <a:latin typeface="Arial MT"/>
                <a:cs typeface="Arial MT"/>
              </a:rPr>
              <a:t>f.</a:t>
            </a:r>
            <a:endParaRPr sz="1775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1340" y="5864770"/>
            <a:ext cx="9215700" cy="838214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58300"/>
              </a:lnSpc>
              <a:spcBef>
                <a:spcPts val="153"/>
              </a:spcBef>
            </a:pP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Jumlah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artikel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setiap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penerbitan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 adalah wajar </a:t>
            </a:r>
            <a:r>
              <a:rPr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format</a:t>
            </a:r>
            <a:r>
              <a:rPr spc="32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tampilan </a:t>
            </a:r>
            <a:r>
              <a:rPr spc="24" dirty="0">
                <a:solidFill>
                  <a:srgbClr val="404040"/>
                </a:solidFill>
                <a:latin typeface="Arial MT"/>
                <a:cs typeface="Arial MT"/>
              </a:rPr>
              <a:t>setiap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terbitan tidak</a:t>
            </a:r>
            <a:r>
              <a:rPr spc="16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8" dirty="0">
                <a:solidFill>
                  <a:srgbClr val="404040"/>
                </a:solidFill>
                <a:latin typeface="Arial MT"/>
                <a:cs typeface="Arial MT"/>
              </a:rPr>
              <a:t>berubah </a:t>
            </a:r>
            <a:r>
              <a:rPr spc="-403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pc="-8" dirty="0">
                <a:solidFill>
                  <a:srgbClr val="404040"/>
                </a:solidFill>
                <a:latin typeface="Arial MT"/>
                <a:cs typeface="Arial MT"/>
              </a:rPr>
              <a:t>ubah;</a:t>
            </a: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8004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1697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MEMILIH JURNAL INTERNASIONAL MEMENUHI JAFA, BKD, DAN STUDI LANJUT S3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5421"/>
            <a:ext cx="10515600" cy="362154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Cek</a:t>
            </a:r>
            <a:r>
              <a:rPr lang="en-US" sz="3200" dirty="0" smtClean="0"/>
              <a:t> </a:t>
            </a:r>
            <a:r>
              <a:rPr lang="en-US" sz="3200" dirty="0" err="1" smtClean="0"/>
              <a:t>dulu</a:t>
            </a:r>
            <a:r>
              <a:rPr lang="en-US" sz="3200" dirty="0" smtClean="0"/>
              <a:t> </a:t>
            </a:r>
            <a:r>
              <a:rPr lang="en-US" sz="3200" dirty="0" err="1" smtClean="0"/>
              <a:t>syarat</a:t>
            </a:r>
            <a:r>
              <a:rPr lang="en-US" sz="3200" dirty="0" smtClean="0"/>
              <a:t> </a:t>
            </a:r>
            <a:r>
              <a:rPr lang="en-US" sz="3200" dirty="0" err="1" smtClean="0"/>
              <a:t>khusus</a:t>
            </a:r>
            <a:r>
              <a:rPr lang="en-US" sz="3200" dirty="0" smtClean="0"/>
              <a:t> </a:t>
            </a:r>
            <a:r>
              <a:rPr lang="en-US" sz="3200" dirty="0" err="1" smtClean="0"/>
              <a:t>Jafa</a:t>
            </a:r>
            <a:r>
              <a:rPr lang="en-US" sz="3200" dirty="0" smtClean="0"/>
              <a:t>/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Jenjang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(L, LK, GB)</a:t>
            </a:r>
          </a:p>
          <a:p>
            <a:r>
              <a:rPr lang="en-US" sz="3200" dirty="0" err="1" smtClean="0"/>
              <a:t>Jk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terakreditasi</a:t>
            </a:r>
            <a:r>
              <a:rPr lang="en-US" sz="3200" dirty="0" smtClean="0"/>
              <a:t> (</a:t>
            </a:r>
            <a:r>
              <a:rPr lang="en-US" sz="3200" dirty="0" err="1" smtClean="0"/>
              <a:t>Cek</a:t>
            </a:r>
            <a:r>
              <a:rPr lang="en-US" sz="3200" dirty="0" smtClean="0"/>
              <a:t> </a:t>
            </a:r>
            <a:r>
              <a:rPr lang="en-US" sz="3200" dirty="0" err="1" smtClean="0"/>
              <a:t>dulu</a:t>
            </a:r>
            <a:r>
              <a:rPr lang="en-US" sz="3200" dirty="0" smtClean="0"/>
              <a:t> SK </a:t>
            </a:r>
            <a:r>
              <a:rPr lang="en-US" sz="3200" dirty="0" err="1" smtClean="0"/>
              <a:t>Menterinya</a:t>
            </a:r>
            <a:r>
              <a:rPr lang="en-US" sz="3200" dirty="0" smtClean="0"/>
              <a:t>),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jelas</a:t>
            </a:r>
            <a:r>
              <a:rPr lang="en-US" sz="3200" dirty="0" smtClean="0"/>
              <a:t> </a:t>
            </a:r>
            <a:r>
              <a:rPr lang="en-US" sz="3200" dirty="0" err="1" smtClean="0"/>
              <a:t>peringkat</a:t>
            </a:r>
            <a:r>
              <a:rPr lang="en-US" sz="3200" dirty="0" smtClean="0"/>
              <a:t> </a:t>
            </a:r>
            <a:r>
              <a:rPr lang="en-US" sz="3200" dirty="0" err="1" smtClean="0"/>
              <a:t>berapa</a:t>
            </a:r>
            <a:r>
              <a:rPr lang="en-US" sz="3200" dirty="0" smtClean="0"/>
              <a:t> (1, 2, 3, 4, 5, 6)</a:t>
            </a:r>
          </a:p>
          <a:p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Internasional</a:t>
            </a:r>
            <a:r>
              <a:rPr lang="en-US" sz="3200" dirty="0" smtClean="0"/>
              <a:t>, </a:t>
            </a:r>
            <a:r>
              <a:rPr lang="en-US" sz="3200" dirty="0" err="1" smtClean="0"/>
              <a:t>sebelum</a:t>
            </a:r>
            <a:r>
              <a:rPr lang="en-US" sz="3200" dirty="0" smtClean="0"/>
              <a:t> </a:t>
            </a:r>
            <a:r>
              <a:rPr lang="en-US" sz="3200" dirty="0" err="1" smtClean="0"/>
              <a:t>masukkan</a:t>
            </a:r>
            <a:r>
              <a:rPr lang="en-US" sz="3200" dirty="0" smtClean="0"/>
              <a:t>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,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ikuti</a:t>
            </a:r>
            <a:r>
              <a:rPr lang="en-US" sz="3200" dirty="0" smtClean="0"/>
              <a:t> </a:t>
            </a:r>
            <a:r>
              <a:rPr lang="en-US" sz="3200" dirty="0" err="1" smtClean="0"/>
              <a:t>dulu</a:t>
            </a:r>
            <a:r>
              <a:rPr lang="en-US" sz="3200" dirty="0" smtClean="0"/>
              <a:t>  SOP </a:t>
            </a:r>
            <a:r>
              <a:rPr lang="en-US" sz="3200" dirty="0" err="1" smtClean="0"/>
              <a:t>nya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112077"/>
            <a:ext cx="11917680" cy="1299721"/>
          </a:xfrm>
          <a:solidFill>
            <a:schemeClr val="accent5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M</a:t>
            </a:r>
            <a:r>
              <a:rPr lang="en-US" sz="3600" dirty="0" err="1" smtClean="0">
                <a:solidFill>
                  <a:srgbClr val="FFFF00"/>
                </a:solidFill>
              </a:rPr>
              <a:t>emilih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jurnal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internasional</a:t>
            </a:r>
            <a:r>
              <a:rPr lang="en-US" sz="3600" dirty="0" smtClean="0">
                <a:solidFill>
                  <a:srgbClr val="FFFF00"/>
                </a:solidFill>
              </a:rPr>
              <a:t> yang </a:t>
            </a:r>
            <a:r>
              <a:rPr lang="en-US" sz="3600" dirty="0" err="1" smtClean="0">
                <a:solidFill>
                  <a:srgbClr val="FFFF00"/>
                </a:solidFill>
              </a:rPr>
              <a:t>tepat</a:t>
            </a:r>
            <a:r>
              <a:rPr lang="en-US" sz="3600" dirty="0" smtClean="0">
                <a:solidFill>
                  <a:srgbClr val="FFFF00"/>
                </a:solidFill>
              </a:rPr>
              <a:t> ( Agar </a:t>
            </a:r>
            <a:r>
              <a:rPr lang="en-US" sz="3600" dirty="0" err="1" smtClean="0">
                <a:solidFill>
                  <a:srgbClr val="FFFF00"/>
                </a:solidFill>
              </a:rPr>
              <a:t>tdk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ditolak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usulan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jafanya</a:t>
            </a:r>
            <a:r>
              <a:rPr lang="en-US" sz="3600" dirty="0" smtClean="0">
                <a:solidFill>
                  <a:srgbClr val="FFFF00"/>
                </a:solidFill>
              </a:rPr>
              <a:t>) </a:t>
            </a:r>
            <a:r>
              <a:rPr lang="en-US" sz="3600" dirty="0" err="1" smtClean="0">
                <a:solidFill>
                  <a:srgbClr val="FFFF00"/>
                </a:solidFill>
              </a:rPr>
              <a:t>dan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memenuhi</a:t>
            </a:r>
            <a:r>
              <a:rPr lang="en-US" sz="3600" dirty="0" smtClean="0">
                <a:solidFill>
                  <a:srgbClr val="FFFF00"/>
                </a:solidFill>
              </a:rPr>
              <a:t> BKD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411798"/>
            <a:ext cx="11917680" cy="5309677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SOP MELIHAT JURNAL INTERNASIONAL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jurnal</a:t>
            </a:r>
            <a:r>
              <a:rPr lang="en-US" sz="3200" dirty="0" smtClean="0">
                <a:solidFill>
                  <a:schemeClr val="bg1"/>
                </a:solidFill>
              </a:rPr>
              <a:t> via googling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via </a:t>
            </a:r>
            <a:r>
              <a:rPr lang="en-US" sz="3200" dirty="0" err="1" smtClean="0">
                <a:solidFill>
                  <a:schemeClr val="bg1"/>
                </a:solidFill>
              </a:rPr>
              <a:t>laman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jurnal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sesuai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indexingnya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Klik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jurnalnya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editorial board,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kontributornya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edisi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cetak</a:t>
            </a:r>
            <a:r>
              <a:rPr lang="en-US" sz="3200" dirty="0" smtClean="0">
                <a:solidFill>
                  <a:schemeClr val="bg1"/>
                </a:solidFill>
              </a:rPr>
              <a:t> Vs </a:t>
            </a:r>
            <a:r>
              <a:rPr lang="en-US" sz="3200" dirty="0" err="1" smtClean="0">
                <a:solidFill>
                  <a:schemeClr val="bg1"/>
                </a:solidFill>
              </a:rPr>
              <a:t>Elektronik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BCAD3C4-EC71-4AF1-875B-C15AFDEB84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112078"/>
            <a:ext cx="11734800" cy="500243"/>
          </a:xfrm>
          <a:solidFill>
            <a:schemeClr val="accent5">
              <a:lumMod val="25000"/>
            </a:schemeClr>
          </a:solidFill>
        </p:spPr>
        <p:txBody>
          <a:bodyPr>
            <a:normAutofit/>
          </a:bodyPr>
          <a:lstStyle/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612321"/>
            <a:ext cx="11734800" cy="6109154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5. </a:t>
            </a:r>
            <a:r>
              <a:rPr lang="en-US" sz="3200" dirty="0" err="1" smtClean="0">
                <a:solidFill>
                  <a:schemeClr val="bg1"/>
                </a:solidFill>
              </a:rPr>
              <a:t>Jk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bereputasi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maka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jurnal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melalui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laman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hlinkClick r:id="rId2"/>
              </a:rPr>
              <a:t>www.scimagojr.com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atau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laman</a:t>
            </a:r>
            <a:r>
              <a:rPr lang="en-US" sz="3200" dirty="0" smtClean="0">
                <a:solidFill>
                  <a:schemeClr val="bg1"/>
                </a:solidFill>
              </a:rPr>
              <a:t> scopus.com…</a:t>
            </a:r>
            <a:r>
              <a:rPr lang="en-US" sz="3200" dirty="0" err="1" smtClean="0">
                <a:solidFill>
                  <a:schemeClr val="bg1"/>
                </a:solidFill>
              </a:rPr>
              <a:t>melihat</a:t>
            </a:r>
            <a:r>
              <a:rPr lang="en-US" sz="3200" dirty="0" smtClean="0">
                <a:solidFill>
                  <a:schemeClr val="bg1"/>
                </a:solidFill>
              </a:rPr>
              <a:t> indexing dg SJR </a:t>
            </a:r>
            <a:r>
              <a:rPr lang="en-US" sz="3200" dirty="0" err="1" smtClean="0">
                <a:solidFill>
                  <a:schemeClr val="bg1"/>
                </a:solidFill>
              </a:rPr>
              <a:t>berapa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6.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via list of predatory journal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7.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via list of </a:t>
            </a:r>
            <a:r>
              <a:rPr lang="en-US" sz="3200" dirty="0" err="1" smtClean="0">
                <a:solidFill>
                  <a:schemeClr val="bg1"/>
                </a:solidFill>
              </a:rPr>
              <a:t>publischer</a:t>
            </a:r>
            <a:r>
              <a:rPr lang="en-US" sz="3200" dirty="0" smtClean="0">
                <a:solidFill>
                  <a:schemeClr val="bg1"/>
                </a:solidFill>
              </a:rPr>
              <a:t> predatory journal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8.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konsistensi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vol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terbit</a:t>
            </a:r>
            <a:r>
              <a:rPr lang="en-US" sz="3200" dirty="0" smtClean="0">
                <a:solidFill>
                  <a:schemeClr val="bg1"/>
                </a:solidFill>
              </a:rPr>
              <a:t> via </a:t>
            </a:r>
            <a:r>
              <a:rPr lang="en-US" sz="3200" dirty="0" err="1" smtClean="0">
                <a:solidFill>
                  <a:schemeClr val="bg1"/>
                </a:solidFill>
              </a:rPr>
              <a:t>Archieve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jurnal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9.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via </a:t>
            </a:r>
            <a:r>
              <a:rPr lang="en-US" sz="3200" dirty="0" smtClean="0">
                <a:solidFill>
                  <a:srgbClr val="FFFF00"/>
                </a:solidFill>
                <a:hlinkClick r:id="rId3"/>
              </a:rPr>
              <a:t>www.scopus.com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melihat</a:t>
            </a:r>
            <a:r>
              <a:rPr lang="en-US" sz="3200" dirty="0" smtClean="0">
                <a:solidFill>
                  <a:schemeClr val="bg1"/>
                </a:solidFill>
              </a:rPr>
              <a:t> trend, </a:t>
            </a:r>
            <a:r>
              <a:rPr lang="en-US" sz="3200" dirty="0" err="1" smtClean="0">
                <a:solidFill>
                  <a:schemeClr val="bg1"/>
                </a:solidFill>
              </a:rPr>
              <a:t>melalui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</a:rPr>
              <a:t>citeScore</a:t>
            </a:r>
            <a:r>
              <a:rPr lang="en-US" sz="3200" dirty="0" smtClean="0">
                <a:solidFill>
                  <a:schemeClr val="bg1"/>
                </a:solidFill>
              </a:rPr>
              <a:t> Rank &amp; Trend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Jk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semua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hasil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cek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aman</a:t>
            </a:r>
            <a:r>
              <a:rPr lang="en-US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err="1" smtClean="0">
                <a:solidFill>
                  <a:schemeClr val="bg1"/>
                </a:solidFill>
              </a:rPr>
              <a:t>silahkan</a:t>
            </a:r>
            <a:r>
              <a:rPr lang="en-US" sz="3200" dirty="0" smtClean="0">
                <a:solidFill>
                  <a:schemeClr val="bg1"/>
                </a:solidFill>
              </a:rPr>
              <a:t> submit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BCAD3C4-EC71-4AF1-875B-C15AFDEB84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67986" y="5192202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4627660" y="4438886"/>
            <a:ext cx="834887" cy="11699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45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melihat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satu</a:t>
            </a:r>
            <a:r>
              <a:rPr lang="en-US" sz="3600" b="1" dirty="0" smtClean="0"/>
              <a:t> volume </a:t>
            </a:r>
            <a:r>
              <a:rPr lang="en-US" sz="3600" b="1" dirty="0" err="1" smtClean="0"/>
              <a:t>berapa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artikel</a:t>
            </a:r>
            <a:r>
              <a:rPr lang="en-US" sz="3600" b="1" dirty="0" smtClean="0"/>
              <a:t>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smtClean="0"/>
              <a:t>scopus.com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data </a:t>
            </a:r>
            <a:r>
              <a:rPr lang="en-US" dirty="0" err="1"/>
              <a:t>realtime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ini.</a:t>
            </a:r>
          </a:p>
          <a:p>
            <a:pPr lvl="0"/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situs </a:t>
            </a:r>
            <a:r>
              <a:rPr lang="en-US" i="1" dirty="0"/>
              <a:t>scopus.com</a:t>
            </a:r>
          </a:p>
          <a:p>
            <a:pPr lvl="0"/>
            <a:r>
              <a:rPr lang="en-US" dirty="0"/>
              <a:t>Log in</a:t>
            </a:r>
          </a:p>
          <a:p>
            <a:pPr lvl="0"/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internasionalnya</a:t>
            </a:r>
            <a:endParaRPr lang="en-US" dirty="0"/>
          </a:p>
          <a:p>
            <a:pPr lvl="0"/>
            <a:r>
              <a:rPr lang="en-US" dirty="0" err="1"/>
              <a:t>Klik</a:t>
            </a:r>
            <a:r>
              <a:rPr lang="en-US" dirty="0"/>
              <a:t> “</a:t>
            </a:r>
            <a:r>
              <a:rPr lang="en-US" i="1" dirty="0" err="1"/>
              <a:t>CiteScore</a:t>
            </a:r>
            <a:r>
              <a:rPr lang="en-US" i="1" dirty="0"/>
              <a:t> rank &amp; trend</a:t>
            </a:r>
            <a:r>
              <a:rPr lang="en-US" dirty="0"/>
              <a:t>”</a:t>
            </a:r>
          </a:p>
          <a:p>
            <a:pPr lvl="0"/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percentile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7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/</a:t>
            </a:r>
            <a:r>
              <a:rPr lang="en-US" dirty="0" err="1" smtClean="0"/>
              <a:t>biotek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www.scimagojr.com/journalsearch.php?q=21100239852&amp;tip=sid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www.scimagojr.com/journalsearch.php?q=21100242840&amp;tip=sid&amp;clean=0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www.scimagojr.com/journalsearch.php?q=19700201140&amp;tip=sid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Systematic Reviews in Pharmacy </a:t>
            </a:r>
            <a:r>
              <a:rPr lang="en-US" u="sng" dirty="0" smtClean="0">
                <a:hlinkClick r:id="rId4"/>
              </a:rPr>
              <a:t>– </a:t>
            </a:r>
            <a:r>
              <a:rPr lang="en-US" u="sng" dirty="0" err="1" smtClean="0">
                <a:hlinkClick r:id="rId4"/>
              </a:rPr>
              <a:t>Scimago</a:t>
            </a:r>
            <a:r>
              <a:rPr lang="en-US" u="sng" dirty="0" smtClean="0">
                <a:hlinkClick r:id="rId4"/>
              </a:rPr>
              <a:t>..discontinued</a:t>
            </a:r>
            <a:endParaRPr lang="en-US" u="sng" dirty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9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88455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Jurnal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internasional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scopus</a:t>
            </a:r>
            <a:r>
              <a:rPr lang="en-US" b="1" dirty="0" smtClean="0">
                <a:solidFill>
                  <a:srgbClr val="0000FF"/>
                </a:solidFill>
              </a:rPr>
              <a:t> Q1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1009395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84560" cy="7630160"/>
          </a:xfrm>
          <a:prstGeom prst="rect">
            <a:avLst/>
          </a:prstGeom>
        </p:spPr>
      </p:pic>
      <p:pic>
        <p:nvPicPr>
          <p:cNvPr id="5" name="Picture 4" descr="Scimago Journal &amp; Country Ra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4074160"/>
            <a:ext cx="2966720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25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9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Mengapa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perlu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strategi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memilih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jurnal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untuk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syarat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khusus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kenaikan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Jafa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Dosen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8504"/>
            <a:ext cx="10515600" cy="37522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Agar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dg </a:t>
            </a:r>
            <a:r>
              <a:rPr lang="en-US" sz="3200" dirty="0" err="1" smtClean="0"/>
              <a:t>syarat</a:t>
            </a:r>
            <a:r>
              <a:rPr lang="en-US" sz="3200" dirty="0" smtClean="0"/>
              <a:t> </a:t>
            </a:r>
            <a:r>
              <a:rPr lang="en-US" sz="3200" dirty="0" err="1" smtClean="0"/>
              <a:t>khusus</a:t>
            </a:r>
            <a:r>
              <a:rPr lang="en-US" sz="3200" dirty="0" smtClean="0"/>
              <a:t> </a:t>
            </a:r>
            <a:r>
              <a:rPr lang="en-US" sz="3200" dirty="0" err="1" smtClean="0"/>
              <a:t>Jafa</a:t>
            </a:r>
            <a:r>
              <a:rPr lang="en-US" sz="3200" dirty="0" smtClean="0"/>
              <a:t>, </a:t>
            </a:r>
          </a:p>
          <a:p>
            <a:r>
              <a:rPr lang="en-US" sz="3200" dirty="0" err="1" smtClean="0"/>
              <a:t>Menghindari</a:t>
            </a:r>
            <a:r>
              <a:rPr lang="en-US" sz="3200" dirty="0" smtClean="0"/>
              <a:t> discontinued, predator,..</a:t>
            </a:r>
            <a:r>
              <a:rPr lang="en-US" sz="3200" dirty="0" err="1" smtClean="0"/>
              <a:t>dll</a:t>
            </a:r>
            <a:r>
              <a:rPr lang="en-US" sz="3200" dirty="0" smtClean="0"/>
              <a:t>?</a:t>
            </a:r>
          </a:p>
          <a:p>
            <a:r>
              <a:rPr lang="en-US" sz="3200" dirty="0" err="1" smtClean="0"/>
              <a:t>Menghindari</a:t>
            </a:r>
            <a:r>
              <a:rPr lang="en-US" sz="3200" dirty="0" smtClean="0"/>
              <a:t> </a:t>
            </a:r>
            <a:r>
              <a:rPr lang="en-US" sz="3200" dirty="0" err="1" smtClean="0"/>
              <a:t>penolakan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Pak </a:t>
            </a:r>
            <a:r>
              <a:rPr lang="en-US" sz="3200" dirty="0" err="1" smtClean="0"/>
              <a:t>lldikti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pusat</a:t>
            </a:r>
            <a:endParaRPr lang="en-US" sz="3200" dirty="0" smtClean="0"/>
          </a:p>
          <a:p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alasan</a:t>
            </a:r>
            <a:r>
              <a:rPr lang="en-US" sz="3200" dirty="0" smtClean="0"/>
              <a:t> </a:t>
            </a:r>
            <a:r>
              <a:rPr lang="en-US" sz="3200" dirty="0" err="1" smtClean="0"/>
              <a:t>penolakan</a:t>
            </a:r>
            <a:r>
              <a:rPr lang="en-US" sz="3200" dirty="0" smtClean="0"/>
              <a:t> </a:t>
            </a:r>
            <a:r>
              <a:rPr lang="en-US" sz="3200" dirty="0" err="1" smtClean="0"/>
              <a:t>usulan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LK </a:t>
            </a:r>
            <a:r>
              <a:rPr lang="en-US" sz="3200" dirty="0" err="1" smtClean="0"/>
              <a:t>dan</a:t>
            </a:r>
            <a:r>
              <a:rPr lang="en-US" sz="3200" dirty="0" smtClean="0"/>
              <a:t> GB</a:t>
            </a:r>
          </a:p>
          <a:p>
            <a:r>
              <a:rPr lang="en-US" sz="3200" dirty="0" err="1" smtClean="0"/>
              <a:t>Menghindari</a:t>
            </a:r>
            <a:r>
              <a:rPr lang="en-US" sz="3200" dirty="0" smtClean="0"/>
              <a:t> </a:t>
            </a:r>
            <a:r>
              <a:rPr lang="en-US" sz="3200" dirty="0" err="1" smtClean="0"/>
              <a:t>terhambatnya</a:t>
            </a:r>
            <a:r>
              <a:rPr lang="en-US" sz="3200" dirty="0" smtClean="0"/>
              <a:t> </a:t>
            </a:r>
            <a:r>
              <a:rPr lang="en-US" sz="3200" dirty="0" err="1" smtClean="0"/>
              <a:t>kenaikan</a:t>
            </a:r>
            <a:r>
              <a:rPr lang="en-US" sz="3200" dirty="0" smtClean="0"/>
              <a:t> </a:t>
            </a:r>
            <a:r>
              <a:rPr lang="en-US" sz="3200" dirty="0" err="1" smtClean="0"/>
              <a:t>jafa</a:t>
            </a:r>
            <a:endParaRPr lang="en-US" sz="3200" dirty="0" smtClean="0"/>
          </a:p>
          <a:p>
            <a:r>
              <a:rPr lang="en-US" sz="3200" dirty="0" err="1" smtClean="0"/>
              <a:t>Mempercepat</a:t>
            </a:r>
            <a:r>
              <a:rPr lang="en-US" sz="3200" dirty="0" smtClean="0"/>
              <a:t> </a:t>
            </a:r>
            <a:r>
              <a:rPr lang="en-US" sz="3200" dirty="0" err="1" smtClean="0"/>
              <a:t>usulan</a:t>
            </a:r>
            <a:r>
              <a:rPr lang="en-US" sz="3200" dirty="0" smtClean="0"/>
              <a:t> </a:t>
            </a:r>
            <a:r>
              <a:rPr lang="en-US" sz="3200" dirty="0" err="1" smtClean="0"/>
              <a:t>jafa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7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640715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Contoh</a:t>
            </a:r>
            <a:r>
              <a:rPr lang="en-US" sz="3200" b="1" dirty="0" smtClean="0"/>
              <a:t> : </a:t>
            </a:r>
            <a:r>
              <a:rPr lang="en-US" sz="3200" b="1" dirty="0" err="1" smtClean="0"/>
              <a:t>jurnal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Internasional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scopus</a:t>
            </a:r>
            <a:r>
              <a:rPr lang="en-US" sz="3200" b="1" dirty="0" smtClean="0"/>
              <a:t> “</a:t>
            </a:r>
            <a:r>
              <a:rPr lang="en-US" sz="3200" b="1" dirty="0" smtClean="0">
                <a:solidFill>
                  <a:srgbClr val="0000FF"/>
                </a:solidFill>
              </a:rPr>
              <a:t>Coverage Discontinued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741680"/>
            <a:ext cx="10231119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2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9" y="17144"/>
            <a:ext cx="7535251" cy="56419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56744" y="1701579"/>
            <a:ext cx="6496216" cy="51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4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Jurnal</a:t>
            </a:r>
            <a:r>
              <a:rPr lang="en-US" sz="4000" dirty="0" smtClean="0"/>
              <a:t> </a:t>
            </a:r>
            <a:r>
              <a:rPr lang="en-US" sz="4000" dirty="0" err="1" smtClean="0"/>
              <a:t>scopus</a:t>
            </a:r>
            <a:r>
              <a:rPr lang="en-US" sz="4000" dirty="0" smtClean="0"/>
              <a:t> “Coverage discontinued”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3" y="1825625"/>
            <a:ext cx="8121061" cy="4351338"/>
          </a:xfrm>
          <a:prstGeom prst="rect">
            <a:avLst/>
          </a:prstGeom>
        </p:spPr>
      </p:pic>
      <p:pic>
        <p:nvPicPr>
          <p:cNvPr id="5" name="Picture 4" descr="Scimago Journal &amp; Country Ra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17" y="3486315"/>
            <a:ext cx="2966832" cy="251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6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6516"/>
            <a:ext cx="10515600" cy="1172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/>
              <a:t>Terima</a:t>
            </a:r>
            <a:r>
              <a:rPr lang="en-US" sz="4800" dirty="0" smtClean="0"/>
              <a:t> </a:t>
            </a:r>
            <a:r>
              <a:rPr lang="en-US" sz="4800" dirty="0" err="1" smtClean="0"/>
              <a:t>kasih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048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4638"/>
            <a:ext cx="11234057" cy="657179"/>
          </a:xfrm>
          <a:solidFill>
            <a:srgbClr val="000066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SYARAT KHUSUS UNTUK KENAIKAN JAFA DOSEN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98" y="818152"/>
            <a:ext cx="11234057" cy="5651863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0066"/>
                </a:solidFill>
              </a:rPr>
              <a:t>Naik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jafa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dengan</a:t>
            </a:r>
            <a:r>
              <a:rPr lang="en-US" sz="2800" b="1" dirty="0" smtClean="0">
                <a:solidFill>
                  <a:srgbClr val="000066"/>
                </a:solidFill>
              </a:rPr>
              <a:t> masa </a:t>
            </a:r>
            <a:r>
              <a:rPr lang="en-US" sz="2800" b="1" dirty="0" err="1" smtClean="0">
                <a:solidFill>
                  <a:srgbClr val="000066"/>
                </a:solidFill>
              </a:rPr>
              <a:t>kerja</a:t>
            </a:r>
            <a:r>
              <a:rPr lang="en-US" sz="2800" b="1" dirty="0" smtClean="0">
                <a:solidFill>
                  <a:srgbClr val="000066"/>
                </a:solidFill>
              </a:rPr>
              <a:t> minimal </a:t>
            </a:r>
            <a:r>
              <a:rPr lang="en-US" sz="2800" b="1" dirty="0" err="1" smtClean="0">
                <a:solidFill>
                  <a:srgbClr val="000066"/>
                </a:solidFill>
              </a:rPr>
              <a:t>meliputi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dirty="0" smtClean="0"/>
              <a:t>: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Naik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Lektor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Kepala</a:t>
            </a:r>
            <a:r>
              <a:rPr lang="en-US" sz="2400" b="1" dirty="0" smtClean="0">
                <a:solidFill>
                  <a:srgbClr val="C00000"/>
                </a:solidFill>
              </a:rPr>
              <a:t> &lt; 8 </a:t>
            </a:r>
            <a:r>
              <a:rPr lang="en-US" sz="2400" b="1" dirty="0" err="1" smtClean="0">
                <a:solidFill>
                  <a:srgbClr val="C00000"/>
                </a:solidFill>
              </a:rPr>
              <a:t>tahun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</a:rPr>
              <a:t>dihapus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sejak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juli</a:t>
            </a:r>
            <a:r>
              <a:rPr lang="en-US" sz="2400" b="1" dirty="0" smtClean="0">
                <a:solidFill>
                  <a:srgbClr val="0000FF"/>
                </a:solidFill>
              </a:rPr>
              <a:t> 2022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Naik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jafa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</a:t>
            </a:r>
            <a:r>
              <a:rPr lang="en-US" sz="2400" b="1" dirty="0" smtClean="0">
                <a:solidFill>
                  <a:srgbClr val="C00000"/>
                </a:solidFill>
              </a:rPr>
              <a:t> Prof &lt; 20 </a:t>
            </a:r>
            <a:r>
              <a:rPr lang="en-US" sz="2400" b="1" dirty="0" err="1" smtClean="0">
                <a:solidFill>
                  <a:srgbClr val="C00000"/>
                </a:solidFill>
              </a:rPr>
              <a:t>tahun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</a:rPr>
              <a:t>dihapus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sejak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juli</a:t>
            </a:r>
            <a:r>
              <a:rPr lang="en-US" sz="2400" b="1" dirty="0" smtClean="0">
                <a:solidFill>
                  <a:srgbClr val="0000FF"/>
                </a:solidFill>
              </a:rPr>
              <a:t> 2022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0066"/>
                </a:solidFill>
              </a:rPr>
              <a:t>Naik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jafa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tepat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sesuai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batas</a:t>
            </a:r>
            <a:r>
              <a:rPr lang="en-US" sz="2800" b="1" dirty="0" smtClean="0">
                <a:solidFill>
                  <a:srgbClr val="000066"/>
                </a:solidFill>
              </a:rPr>
              <a:t> minimal (2 </a:t>
            </a:r>
            <a:r>
              <a:rPr lang="en-US" sz="2800" b="1" dirty="0" err="1" smtClean="0">
                <a:solidFill>
                  <a:srgbClr val="000066"/>
                </a:solidFill>
              </a:rPr>
              <a:t>th</a:t>
            </a:r>
            <a:r>
              <a:rPr lang="en-US" sz="2800" b="1" dirty="0" smtClean="0">
                <a:solidFill>
                  <a:srgbClr val="000066"/>
                </a:solidFill>
              </a:rPr>
              <a:t>) </a:t>
            </a:r>
            <a:r>
              <a:rPr lang="en-US" sz="2800" b="1" dirty="0" err="1" smtClean="0">
                <a:solidFill>
                  <a:srgbClr val="000066"/>
                </a:solidFill>
              </a:rPr>
              <a:t>menduduki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jafa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</a:rPr>
              <a:t>sebelumnya</a:t>
            </a:r>
            <a:r>
              <a:rPr lang="en-US" sz="2800" b="1" dirty="0" smtClean="0">
                <a:solidFill>
                  <a:srgbClr val="000066"/>
                </a:solidFill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</a:rPr>
              <a:t>yakni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Naik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jafa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Regular</a:t>
            </a:r>
          </a:p>
          <a:p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Naik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pangkat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jafa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sama</a:t>
            </a:r>
            <a:endParaRPr lang="en-US" sz="2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Naik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jafa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</a:rPr>
              <a:t>loncat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857" y="-12320"/>
            <a:ext cx="12186877" cy="68365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60" y="202785"/>
            <a:ext cx="9754753" cy="518306"/>
          </a:xfrm>
          <a:prstGeom prst="rect">
            <a:avLst/>
          </a:prstGeom>
        </p:spPr>
        <p:txBody>
          <a:bodyPr vert="horz" wrap="square" lIns="0" tIns="25613" rIns="0" bIns="0" rtlCol="0" anchor="ctr">
            <a:spAutoFit/>
          </a:bodyPr>
          <a:lstStyle/>
          <a:p>
            <a:pPr marL="20490">
              <a:lnSpc>
                <a:spcPct val="100000"/>
              </a:lnSpc>
              <a:spcBef>
                <a:spcPts val="202"/>
              </a:spcBef>
            </a:pPr>
            <a:r>
              <a:rPr sz="3200" b="1" spc="8" dirty="0">
                <a:solidFill>
                  <a:srgbClr val="0000FF"/>
                </a:solidFill>
              </a:rPr>
              <a:t>Persyaratan</a:t>
            </a:r>
            <a:r>
              <a:rPr sz="3200" b="1" spc="-40" dirty="0">
                <a:solidFill>
                  <a:srgbClr val="0000FF"/>
                </a:solidFill>
              </a:rPr>
              <a:t> </a:t>
            </a:r>
            <a:r>
              <a:rPr sz="3200" b="1" spc="8" dirty="0">
                <a:solidFill>
                  <a:srgbClr val="0000FF"/>
                </a:solidFill>
              </a:rPr>
              <a:t>Khusus</a:t>
            </a:r>
            <a:r>
              <a:rPr sz="3200" b="1" spc="218" dirty="0">
                <a:solidFill>
                  <a:srgbClr val="0000FF"/>
                </a:solidFill>
              </a:rPr>
              <a:t> </a:t>
            </a:r>
            <a:r>
              <a:rPr sz="3200" b="1" spc="16" dirty="0">
                <a:solidFill>
                  <a:srgbClr val="0000FF"/>
                </a:solidFill>
              </a:rPr>
              <a:t>untuk</a:t>
            </a:r>
            <a:r>
              <a:rPr sz="3200" b="1" spc="81" dirty="0">
                <a:solidFill>
                  <a:srgbClr val="0000FF"/>
                </a:solidFill>
              </a:rPr>
              <a:t> </a:t>
            </a:r>
            <a:r>
              <a:rPr sz="3200" b="1" spc="-8" dirty="0">
                <a:solidFill>
                  <a:srgbClr val="0000FF"/>
                </a:solidFill>
              </a:rPr>
              <a:t>Kenaikan</a:t>
            </a:r>
            <a:r>
              <a:rPr sz="3200" b="1" spc="329" dirty="0">
                <a:solidFill>
                  <a:srgbClr val="0000FF"/>
                </a:solidFill>
              </a:rPr>
              <a:t> </a:t>
            </a:r>
            <a:r>
              <a:rPr sz="3200" b="1" spc="16" dirty="0">
                <a:solidFill>
                  <a:srgbClr val="0000FF"/>
                </a:solidFill>
              </a:rPr>
              <a:t>Jabatan</a:t>
            </a:r>
            <a:r>
              <a:rPr sz="3200" b="1" spc="73" dirty="0">
                <a:solidFill>
                  <a:srgbClr val="0000FF"/>
                </a:solidFill>
              </a:rPr>
              <a:t> </a:t>
            </a:r>
            <a:r>
              <a:rPr sz="3200" b="1" spc="-16" dirty="0">
                <a:solidFill>
                  <a:srgbClr val="0000FF"/>
                </a:solidFill>
              </a:rPr>
              <a:t>Akademik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594" y="1110367"/>
            <a:ext cx="2388400" cy="395195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400" spc="-1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32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8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3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4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1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spc="12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1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1582" y="1110367"/>
            <a:ext cx="2551510" cy="395195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400" spc="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4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5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12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2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5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1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-8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32" dirty="0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sz="2400" spc="12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spc="3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spc="1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594" y="1686773"/>
            <a:ext cx="2151751" cy="333640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56" dirty="0">
                <a:latin typeface="Calibri"/>
                <a:cs typeface="Calibri"/>
              </a:rPr>
              <a:t>A</a:t>
            </a:r>
            <a:r>
              <a:rPr sz="2000" spc="24" dirty="0">
                <a:latin typeface="Calibri"/>
                <a:cs typeface="Calibri"/>
              </a:rPr>
              <a:t>s</a:t>
            </a:r>
            <a:r>
              <a:rPr sz="2000" spc="73" dirty="0">
                <a:latin typeface="Calibri"/>
                <a:cs typeface="Calibri"/>
              </a:rPr>
              <a:t>i</a:t>
            </a:r>
            <a:r>
              <a:rPr sz="2000" spc="24" dirty="0">
                <a:latin typeface="Calibri"/>
                <a:cs typeface="Calibri"/>
              </a:rPr>
              <a:t>s</a:t>
            </a:r>
            <a:r>
              <a:rPr sz="2000" spc="8" dirty="0">
                <a:latin typeface="Calibri"/>
                <a:cs typeface="Calibri"/>
              </a:rPr>
              <a:t>t</a:t>
            </a:r>
            <a:r>
              <a:rPr sz="2000" spc="73" dirty="0">
                <a:latin typeface="Calibri"/>
                <a:cs typeface="Calibri"/>
              </a:rPr>
              <a:t>e</a:t>
            </a:r>
            <a:r>
              <a:rPr sz="2000" spc="16" dirty="0">
                <a:latin typeface="Calibri"/>
                <a:cs typeface="Calibri"/>
              </a:rPr>
              <a:t>n</a:t>
            </a:r>
            <a:r>
              <a:rPr sz="2000" spc="-153" dirty="0">
                <a:latin typeface="Calibri"/>
                <a:cs typeface="Calibri"/>
              </a:rPr>
              <a:t> </a:t>
            </a:r>
            <a:r>
              <a:rPr sz="2000" spc="56" dirty="0">
                <a:latin typeface="Calibri"/>
                <a:cs typeface="Calibri"/>
              </a:rPr>
              <a:t>A</a:t>
            </a:r>
            <a:r>
              <a:rPr sz="2000" spc="24" dirty="0">
                <a:latin typeface="Calibri"/>
                <a:cs typeface="Calibri"/>
              </a:rPr>
              <a:t>h</a:t>
            </a:r>
            <a:r>
              <a:rPr sz="2000" spc="73" dirty="0">
                <a:latin typeface="Calibri"/>
                <a:cs typeface="Calibri"/>
              </a:rPr>
              <a:t>l</a:t>
            </a:r>
            <a:r>
              <a:rPr sz="2000" spc="8" dirty="0">
                <a:latin typeface="Calibri"/>
                <a:cs typeface="Calibri"/>
              </a:rPr>
              <a:t>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1121" y="1686773"/>
            <a:ext cx="4714923" cy="299015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1775" spc="16" dirty="0">
                <a:latin typeface="Calibri"/>
                <a:cs typeface="Calibri"/>
              </a:rPr>
              <a:t>1</a:t>
            </a:r>
            <a:r>
              <a:rPr sz="1775" dirty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artikel</a:t>
            </a:r>
            <a:r>
              <a:rPr sz="1775" spc="-89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di</a:t>
            </a:r>
            <a:r>
              <a:rPr sz="1775" spc="-81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jurnal</a:t>
            </a:r>
            <a:r>
              <a:rPr sz="1775" spc="-89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nasional</a:t>
            </a:r>
            <a:r>
              <a:rPr sz="1775" spc="-89" dirty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sebagai</a:t>
            </a:r>
            <a:r>
              <a:rPr sz="1775" spc="-97" dirty="0">
                <a:latin typeface="Calibri"/>
                <a:cs typeface="Calibri"/>
              </a:rPr>
              <a:t> </a:t>
            </a:r>
            <a:r>
              <a:rPr sz="1775" spc="8" dirty="0">
                <a:latin typeface="Calibri"/>
                <a:cs typeface="Calibri"/>
              </a:rPr>
              <a:t>penulis</a:t>
            </a:r>
            <a:r>
              <a:rPr sz="1775" spc="-137" dirty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pertama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21121" y="2164208"/>
            <a:ext cx="4714923" cy="299015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1775" spc="16" dirty="0">
                <a:latin typeface="Calibri"/>
                <a:cs typeface="Calibri"/>
              </a:rPr>
              <a:t>1</a:t>
            </a:r>
            <a:r>
              <a:rPr sz="1775" dirty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artikel</a:t>
            </a:r>
            <a:r>
              <a:rPr sz="1775" spc="-89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di</a:t>
            </a:r>
            <a:r>
              <a:rPr sz="1775" spc="-81" dirty="0">
                <a:latin typeface="Calibri"/>
                <a:cs typeface="Calibri"/>
              </a:rPr>
              <a:t> </a:t>
            </a:r>
            <a:r>
              <a:rPr lang="en-US" sz="1775" spc="16" dirty="0" err="1">
                <a:latin typeface="Calibri"/>
                <a:cs typeface="Calibri"/>
              </a:rPr>
              <a:t>J</a:t>
            </a:r>
            <a:r>
              <a:rPr sz="1775" spc="16" dirty="0" err="1" smtClean="0">
                <a:latin typeface="Calibri"/>
                <a:cs typeface="Calibri"/>
              </a:rPr>
              <a:t>urnal</a:t>
            </a:r>
            <a:r>
              <a:rPr sz="1775" spc="-89" dirty="0" smtClean="0">
                <a:latin typeface="Calibri"/>
                <a:cs typeface="Calibri"/>
              </a:rPr>
              <a:t> </a:t>
            </a:r>
            <a:r>
              <a:rPr lang="en-US" sz="1775" spc="16" dirty="0">
                <a:latin typeface="Calibri"/>
                <a:cs typeface="Calibri"/>
              </a:rPr>
              <a:t>N</a:t>
            </a:r>
            <a:r>
              <a:rPr sz="1775" spc="16" dirty="0" smtClean="0">
                <a:latin typeface="Calibri"/>
                <a:cs typeface="Calibri"/>
              </a:rPr>
              <a:t>asional</a:t>
            </a:r>
            <a:r>
              <a:rPr sz="1775" spc="-89" dirty="0" smtClean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sebagai</a:t>
            </a:r>
            <a:r>
              <a:rPr sz="1775" spc="-97" dirty="0">
                <a:latin typeface="Calibri"/>
                <a:cs typeface="Calibri"/>
              </a:rPr>
              <a:t> </a:t>
            </a:r>
            <a:r>
              <a:rPr sz="1775" spc="8" dirty="0">
                <a:latin typeface="Calibri"/>
                <a:cs typeface="Calibri"/>
              </a:rPr>
              <a:t>penulis</a:t>
            </a:r>
            <a:r>
              <a:rPr sz="1775" spc="-137" dirty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pertama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1122" y="2610292"/>
            <a:ext cx="4775371" cy="641416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artikel</a:t>
            </a:r>
            <a:r>
              <a:rPr sz="2000" spc="-9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000" spc="-8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000" spc="16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2000" spc="16" dirty="0" err="1" smtClean="0">
                <a:solidFill>
                  <a:srgbClr val="0000FF"/>
                </a:solidFill>
                <a:latin typeface="Calibri"/>
                <a:cs typeface="Calibri"/>
              </a:rPr>
              <a:t>urnal</a:t>
            </a:r>
            <a:r>
              <a:rPr sz="2000" spc="-97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000" spc="8" dirty="0" err="1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spc="8" dirty="0" err="1" smtClean="0">
                <a:solidFill>
                  <a:srgbClr val="0000FF"/>
                </a:solidFill>
                <a:latin typeface="Calibri"/>
                <a:cs typeface="Calibri"/>
              </a:rPr>
              <a:t>nternasional</a:t>
            </a:r>
            <a:r>
              <a:rPr lang="en-US" sz="2000" spc="8" dirty="0" smtClean="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en-US" sz="2000" spc="8" dirty="0" err="1" smtClean="0">
                <a:solidFill>
                  <a:srgbClr val="0000FF"/>
                </a:solidFill>
                <a:latin typeface="Calibri"/>
                <a:cs typeface="Calibri"/>
              </a:rPr>
              <a:t>bereputasi</a:t>
            </a:r>
            <a:r>
              <a:rPr lang="en-US" sz="2000" spc="8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sz="2000" spc="-97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sbg</a:t>
            </a:r>
            <a:r>
              <a:rPr sz="2000" spc="-16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8" dirty="0">
                <a:solidFill>
                  <a:srgbClr val="0000FF"/>
                </a:solidFill>
                <a:latin typeface="Calibri"/>
                <a:cs typeface="Calibri"/>
              </a:rPr>
              <a:t>penulis</a:t>
            </a:r>
            <a:r>
              <a:rPr sz="2000" spc="-15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pertama</a:t>
            </a:r>
            <a:endParaRPr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595" y="2145151"/>
            <a:ext cx="2509560" cy="333640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56" dirty="0">
                <a:latin typeface="Calibri"/>
                <a:cs typeface="Calibri"/>
              </a:rPr>
              <a:t>A</a:t>
            </a:r>
            <a:r>
              <a:rPr sz="2000" spc="24" dirty="0">
                <a:latin typeface="Calibri"/>
                <a:cs typeface="Calibri"/>
              </a:rPr>
              <a:t>s</a:t>
            </a:r>
            <a:r>
              <a:rPr sz="2000" spc="73" dirty="0">
                <a:latin typeface="Calibri"/>
                <a:cs typeface="Calibri"/>
              </a:rPr>
              <a:t>i</a:t>
            </a:r>
            <a:r>
              <a:rPr sz="2000" spc="24" dirty="0">
                <a:latin typeface="Calibri"/>
                <a:cs typeface="Calibri"/>
              </a:rPr>
              <a:t>s</a:t>
            </a:r>
            <a:r>
              <a:rPr sz="2000" spc="8" dirty="0">
                <a:latin typeface="Calibri"/>
                <a:cs typeface="Calibri"/>
              </a:rPr>
              <a:t>t</a:t>
            </a:r>
            <a:r>
              <a:rPr sz="2000" spc="73" dirty="0">
                <a:latin typeface="Calibri"/>
                <a:cs typeface="Calibri"/>
              </a:rPr>
              <a:t>e</a:t>
            </a:r>
            <a:r>
              <a:rPr sz="2000" spc="16" dirty="0">
                <a:latin typeface="Calibri"/>
                <a:cs typeface="Calibri"/>
              </a:rPr>
              <a:t>n</a:t>
            </a:r>
            <a:r>
              <a:rPr sz="2000" spc="-153" dirty="0">
                <a:latin typeface="Calibri"/>
                <a:cs typeface="Calibri"/>
              </a:rPr>
              <a:t> </a:t>
            </a:r>
            <a:r>
              <a:rPr sz="2000" spc="56" dirty="0">
                <a:latin typeface="Calibri"/>
                <a:cs typeface="Calibri"/>
              </a:rPr>
              <a:t>A</a:t>
            </a:r>
            <a:r>
              <a:rPr sz="2000" spc="24" dirty="0">
                <a:latin typeface="Calibri"/>
                <a:cs typeface="Calibri"/>
              </a:rPr>
              <a:t>h</a:t>
            </a:r>
            <a:r>
              <a:rPr sz="2000" spc="73" dirty="0">
                <a:latin typeface="Calibri"/>
                <a:cs typeface="Calibri"/>
              </a:rPr>
              <a:t>l</a:t>
            </a:r>
            <a:r>
              <a:rPr sz="2000" spc="8" dirty="0">
                <a:latin typeface="Calibri"/>
                <a:cs typeface="Calibri"/>
              </a:rPr>
              <a:t>i</a:t>
            </a:r>
            <a:r>
              <a:rPr sz="2000" spc="-218" dirty="0">
                <a:latin typeface="Calibri"/>
                <a:cs typeface="Calibri"/>
              </a:rPr>
              <a:t> </a:t>
            </a:r>
            <a:r>
              <a:rPr sz="2000" spc="32" dirty="0">
                <a:latin typeface="Calibri"/>
                <a:cs typeface="Calibri"/>
              </a:rPr>
              <a:t>k</a:t>
            </a:r>
            <a:r>
              <a:rPr sz="2000" spc="16" dirty="0">
                <a:latin typeface="Calibri"/>
                <a:cs typeface="Calibri"/>
              </a:rPr>
              <a:t>e</a:t>
            </a:r>
            <a:r>
              <a:rPr sz="2000" spc="-97" dirty="0">
                <a:latin typeface="Calibri"/>
                <a:cs typeface="Calibri"/>
              </a:rPr>
              <a:t> </a:t>
            </a:r>
            <a:r>
              <a:rPr sz="2000" spc="-24" dirty="0">
                <a:latin typeface="Calibri"/>
                <a:cs typeface="Calibri"/>
              </a:rPr>
              <a:t>L</a:t>
            </a:r>
            <a:r>
              <a:rPr sz="2000" spc="81" dirty="0">
                <a:latin typeface="Calibri"/>
                <a:cs typeface="Calibri"/>
              </a:rPr>
              <a:t>e</a:t>
            </a:r>
            <a:r>
              <a:rPr sz="2000" spc="32" dirty="0">
                <a:latin typeface="Calibri"/>
                <a:cs typeface="Calibri"/>
              </a:rPr>
              <a:t>k</a:t>
            </a:r>
            <a:r>
              <a:rPr sz="2000" spc="16" dirty="0">
                <a:latin typeface="Calibri"/>
                <a:cs typeface="Calibri"/>
              </a:rPr>
              <a:t>tor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595" y="2585498"/>
            <a:ext cx="2453901" cy="684453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08100"/>
              </a:lnSpc>
              <a:spcBef>
                <a:spcPts val="153"/>
              </a:spcBef>
            </a:pPr>
            <a:r>
              <a:rPr sz="2000" spc="-24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000" spc="8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spc="32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tor</a:t>
            </a:r>
            <a:r>
              <a:rPr sz="2000" spc="-19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32" dirty="0" err="1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16" dirty="0" err="1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spc="-9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4" dirty="0" smtClean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lang="en-US" sz="2000" spc="81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8" dirty="0" smtClean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000" spc="56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000" spc="24" dirty="0" err="1" smtClean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spc="81" dirty="0" err="1" smtClean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spc="24" dirty="0" err="1" smtClean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spc="16" dirty="0" err="1" smtClean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lang="en-US" sz="2000" spc="16" dirty="0" err="1" smtClean="0">
                <a:solidFill>
                  <a:srgbClr val="0000FF"/>
                </a:solidFill>
                <a:latin typeface="Calibri"/>
                <a:cs typeface="Calibri"/>
              </a:rPr>
              <a:t>idikan</a:t>
            </a:r>
            <a:r>
              <a:rPr sz="2000" spc="-153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000" spc="-65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000" spc="8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595" y="3390785"/>
            <a:ext cx="2216075" cy="609689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08100"/>
              </a:lnSpc>
              <a:spcBef>
                <a:spcPts val="153"/>
              </a:spcBef>
            </a:pPr>
            <a:r>
              <a:rPr sz="1775" spc="-24" dirty="0">
                <a:latin typeface="Calibri"/>
                <a:cs typeface="Calibri"/>
              </a:rPr>
              <a:t>L</a:t>
            </a:r>
            <a:r>
              <a:rPr sz="1775" spc="81" dirty="0">
                <a:latin typeface="Calibri"/>
                <a:cs typeface="Calibri"/>
              </a:rPr>
              <a:t>e</a:t>
            </a:r>
            <a:r>
              <a:rPr sz="1775" spc="32" dirty="0">
                <a:latin typeface="Calibri"/>
                <a:cs typeface="Calibri"/>
              </a:rPr>
              <a:t>k</a:t>
            </a:r>
            <a:r>
              <a:rPr sz="1775" spc="16" dirty="0">
                <a:latin typeface="Calibri"/>
                <a:cs typeface="Calibri"/>
              </a:rPr>
              <a:t>tor</a:t>
            </a:r>
            <a:r>
              <a:rPr sz="1775" spc="-194" dirty="0">
                <a:latin typeface="Calibri"/>
                <a:cs typeface="Calibri"/>
              </a:rPr>
              <a:t> </a:t>
            </a:r>
            <a:r>
              <a:rPr sz="1775" spc="32" dirty="0">
                <a:latin typeface="Calibri"/>
                <a:cs typeface="Calibri"/>
              </a:rPr>
              <a:t>k</a:t>
            </a:r>
            <a:r>
              <a:rPr sz="1775" spc="16" dirty="0">
                <a:latin typeface="Calibri"/>
                <a:cs typeface="Calibri"/>
              </a:rPr>
              <a:t>e</a:t>
            </a:r>
            <a:r>
              <a:rPr sz="1775" spc="-97" dirty="0">
                <a:latin typeface="Calibri"/>
                <a:cs typeface="Calibri"/>
              </a:rPr>
              <a:t> </a:t>
            </a:r>
            <a:r>
              <a:rPr sz="1775" spc="-24" dirty="0">
                <a:latin typeface="Calibri"/>
                <a:cs typeface="Calibri"/>
              </a:rPr>
              <a:t>L</a:t>
            </a:r>
            <a:r>
              <a:rPr sz="1775" spc="81" dirty="0">
                <a:latin typeface="Calibri"/>
                <a:cs typeface="Calibri"/>
              </a:rPr>
              <a:t>e</a:t>
            </a:r>
            <a:r>
              <a:rPr sz="1775" spc="32" dirty="0">
                <a:latin typeface="Calibri"/>
                <a:cs typeface="Calibri"/>
              </a:rPr>
              <a:t>k</a:t>
            </a:r>
            <a:r>
              <a:rPr sz="1775" spc="8" dirty="0">
                <a:latin typeface="Calibri"/>
                <a:cs typeface="Calibri"/>
              </a:rPr>
              <a:t>t</a:t>
            </a:r>
            <a:r>
              <a:rPr sz="1775" spc="24" dirty="0">
                <a:latin typeface="Calibri"/>
                <a:cs typeface="Calibri"/>
              </a:rPr>
              <a:t>o</a:t>
            </a:r>
            <a:r>
              <a:rPr sz="1775" spc="8" dirty="0">
                <a:latin typeface="Calibri"/>
                <a:cs typeface="Calibri"/>
              </a:rPr>
              <a:t>r</a:t>
            </a:r>
            <a:r>
              <a:rPr sz="1775" spc="-184" dirty="0">
                <a:latin typeface="Calibri"/>
                <a:cs typeface="Calibri"/>
              </a:rPr>
              <a:t> </a:t>
            </a:r>
            <a:r>
              <a:rPr sz="1775" spc="40" dirty="0">
                <a:latin typeface="Calibri"/>
                <a:cs typeface="Calibri"/>
              </a:rPr>
              <a:t>K</a:t>
            </a:r>
            <a:r>
              <a:rPr sz="1775" spc="81" dirty="0">
                <a:latin typeface="Calibri"/>
                <a:cs typeface="Calibri"/>
              </a:rPr>
              <a:t>e</a:t>
            </a:r>
            <a:r>
              <a:rPr sz="1775" spc="24" dirty="0">
                <a:latin typeface="Calibri"/>
                <a:cs typeface="Calibri"/>
              </a:rPr>
              <a:t>p</a:t>
            </a:r>
            <a:r>
              <a:rPr sz="1775" spc="-8" dirty="0">
                <a:latin typeface="Calibri"/>
                <a:cs typeface="Calibri"/>
              </a:rPr>
              <a:t>a</a:t>
            </a:r>
            <a:r>
              <a:rPr sz="1775" spc="73" dirty="0">
                <a:latin typeface="Calibri"/>
                <a:cs typeface="Calibri"/>
              </a:rPr>
              <a:t>l</a:t>
            </a:r>
            <a:r>
              <a:rPr sz="1775" spc="8" dirty="0">
                <a:latin typeface="Calibri"/>
                <a:cs typeface="Calibri"/>
              </a:rPr>
              <a:t>a  </a:t>
            </a:r>
            <a:r>
              <a:rPr sz="1775" spc="56" dirty="0">
                <a:latin typeface="Calibri"/>
                <a:cs typeface="Calibri"/>
              </a:rPr>
              <a:t>(</a:t>
            </a:r>
            <a:r>
              <a:rPr sz="1775" spc="24" dirty="0" err="1" smtClean="0">
                <a:latin typeface="Calibri"/>
                <a:cs typeface="Calibri"/>
              </a:rPr>
              <a:t>p</a:t>
            </a:r>
            <a:r>
              <a:rPr sz="1775" spc="81" dirty="0" err="1" smtClean="0">
                <a:latin typeface="Calibri"/>
                <a:cs typeface="Calibri"/>
              </a:rPr>
              <a:t>e</a:t>
            </a:r>
            <a:r>
              <a:rPr sz="1775" spc="24" dirty="0" err="1" smtClean="0">
                <a:latin typeface="Calibri"/>
                <a:cs typeface="Calibri"/>
              </a:rPr>
              <a:t>n</a:t>
            </a:r>
            <a:r>
              <a:rPr sz="1775" spc="16" dirty="0" err="1" smtClean="0">
                <a:latin typeface="Calibri"/>
                <a:cs typeface="Calibri"/>
              </a:rPr>
              <a:t>d</a:t>
            </a:r>
            <a:r>
              <a:rPr lang="en-US" sz="1775" spc="16" dirty="0" err="1" smtClean="0">
                <a:latin typeface="Calibri"/>
                <a:cs typeface="Calibri"/>
              </a:rPr>
              <a:t>idikan</a:t>
            </a:r>
            <a:r>
              <a:rPr sz="1775" spc="-153" dirty="0" smtClean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S</a:t>
            </a:r>
            <a:r>
              <a:rPr sz="1775" spc="-65" dirty="0">
                <a:latin typeface="Calibri"/>
                <a:cs typeface="Calibri"/>
              </a:rPr>
              <a:t>3</a:t>
            </a:r>
            <a:r>
              <a:rPr sz="1775" spc="8" dirty="0">
                <a:latin typeface="Calibri"/>
                <a:cs typeface="Calibri"/>
              </a:rPr>
              <a:t>)</a:t>
            </a:r>
            <a:endParaRPr sz="1775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1122" y="3405948"/>
            <a:ext cx="5551970" cy="299015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1775" spc="16" dirty="0">
                <a:latin typeface="Calibri"/>
                <a:cs typeface="Calibri"/>
              </a:rPr>
              <a:t>1</a:t>
            </a:r>
            <a:r>
              <a:rPr sz="1775" spc="8" dirty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artikel</a:t>
            </a:r>
            <a:r>
              <a:rPr sz="1775" spc="-81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di</a:t>
            </a:r>
            <a:r>
              <a:rPr sz="1775" spc="-73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jurnal</a:t>
            </a:r>
            <a:r>
              <a:rPr sz="1775" spc="-81" dirty="0">
                <a:latin typeface="Calibri"/>
                <a:cs typeface="Calibri"/>
              </a:rPr>
              <a:t> </a:t>
            </a:r>
            <a:r>
              <a:rPr sz="1775" spc="16" dirty="0">
                <a:latin typeface="Calibri"/>
                <a:cs typeface="Calibri"/>
              </a:rPr>
              <a:t>nasional</a:t>
            </a:r>
            <a:r>
              <a:rPr sz="1775" spc="-89" dirty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terakreditasi</a:t>
            </a:r>
            <a:r>
              <a:rPr sz="1775" spc="-210" dirty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sbg</a:t>
            </a:r>
            <a:r>
              <a:rPr sz="1775" spc="-161" dirty="0">
                <a:latin typeface="Calibri"/>
                <a:cs typeface="Calibri"/>
              </a:rPr>
              <a:t> </a:t>
            </a:r>
            <a:r>
              <a:rPr sz="1775" spc="24" dirty="0">
                <a:latin typeface="Calibri"/>
                <a:cs typeface="Calibri"/>
              </a:rPr>
              <a:t>penulis</a:t>
            </a:r>
            <a:r>
              <a:rPr sz="1775" spc="-65" dirty="0">
                <a:latin typeface="Calibri"/>
                <a:cs typeface="Calibri"/>
              </a:rPr>
              <a:t> </a:t>
            </a:r>
            <a:r>
              <a:rPr sz="1775" dirty="0">
                <a:latin typeface="Calibri"/>
                <a:cs typeface="Calibri"/>
              </a:rPr>
              <a:t>pertama</a:t>
            </a:r>
            <a:endParaRPr sz="1775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1122" y="4237463"/>
            <a:ext cx="5812201" cy="641416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artikel</a:t>
            </a:r>
            <a:r>
              <a:rPr sz="2000" spc="-8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000" spc="-8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jurnal</a:t>
            </a:r>
            <a:r>
              <a:rPr sz="2000" spc="-9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8" dirty="0">
                <a:solidFill>
                  <a:srgbClr val="0000FF"/>
                </a:solidFill>
                <a:latin typeface="Calibri"/>
                <a:cs typeface="Calibri"/>
              </a:rPr>
              <a:t>internasional</a:t>
            </a:r>
            <a:r>
              <a:rPr sz="2000" spc="-8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bereputasi</a:t>
            </a:r>
            <a:r>
              <a:rPr sz="2000" spc="-9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sbg</a:t>
            </a:r>
            <a:r>
              <a:rPr sz="20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8" dirty="0">
                <a:solidFill>
                  <a:srgbClr val="0000FF"/>
                </a:solidFill>
                <a:latin typeface="Calibri"/>
                <a:cs typeface="Calibri"/>
              </a:rPr>
              <a:t>penulis</a:t>
            </a:r>
            <a:r>
              <a:rPr sz="2000" spc="-15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pertama</a:t>
            </a:r>
            <a:endParaRPr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1122" y="5038036"/>
            <a:ext cx="5812201" cy="641416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16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24" dirty="0">
                <a:latin typeface="Calibri"/>
                <a:cs typeface="Calibri"/>
              </a:rPr>
              <a:t>artikel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di</a:t>
            </a:r>
            <a:r>
              <a:rPr sz="2000" spc="-81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jurnal</a:t>
            </a:r>
            <a:r>
              <a:rPr sz="2000" spc="-97" dirty="0">
                <a:latin typeface="Calibri"/>
                <a:cs typeface="Calibri"/>
              </a:rPr>
              <a:t> </a:t>
            </a:r>
            <a:r>
              <a:rPr sz="2000" spc="8" dirty="0">
                <a:latin typeface="Calibri"/>
                <a:cs typeface="Calibri"/>
              </a:rPr>
              <a:t>internasional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bereputasi</a:t>
            </a:r>
            <a:r>
              <a:rPr sz="2000" spc="-97" dirty="0">
                <a:latin typeface="Calibri"/>
                <a:cs typeface="Calibri"/>
              </a:rPr>
              <a:t> </a:t>
            </a:r>
            <a:r>
              <a:rPr sz="2000" spc="24" dirty="0">
                <a:latin typeface="Calibri"/>
                <a:cs typeface="Calibri"/>
              </a:rPr>
              <a:t>sbg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8" dirty="0">
                <a:latin typeface="Calibri"/>
                <a:cs typeface="Calibri"/>
              </a:rPr>
              <a:t>penulis</a:t>
            </a:r>
            <a:r>
              <a:rPr sz="2000" spc="-153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pertama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1122" y="5838714"/>
            <a:ext cx="5812201" cy="641416"/>
          </a:xfrm>
          <a:prstGeom prst="rect">
            <a:avLst/>
          </a:prstGeom>
        </p:spPr>
        <p:txBody>
          <a:bodyPr vert="horz" wrap="square" lIns="0" tIns="25613" rIns="0" bIns="0" rtlCol="0">
            <a:spAutoFit/>
          </a:bodyPr>
          <a:lstStyle/>
          <a:p>
            <a:pPr marL="20490">
              <a:spcBef>
                <a:spcPts val="202"/>
              </a:spcBef>
            </a:pPr>
            <a:r>
              <a:rPr sz="2000" spc="16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24" dirty="0">
                <a:latin typeface="Calibri"/>
                <a:cs typeface="Calibri"/>
              </a:rPr>
              <a:t>artikel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di</a:t>
            </a:r>
            <a:r>
              <a:rPr sz="2000" spc="-81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jurnal</a:t>
            </a:r>
            <a:r>
              <a:rPr sz="2000" spc="-97" dirty="0">
                <a:latin typeface="Calibri"/>
                <a:cs typeface="Calibri"/>
              </a:rPr>
              <a:t> </a:t>
            </a:r>
            <a:r>
              <a:rPr sz="2000" spc="8" dirty="0">
                <a:latin typeface="Calibri"/>
                <a:cs typeface="Calibri"/>
              </a:rPr>
              <a:t>internasional</a:t>
            </a:r>
            <a:r>
              <a:rPr sz="2000" spc="-8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bereputasi</a:t>
            </a:r>
            <a:r>
              <a:rPr sz="2000" spc="-97" dirty="0">
                <a:latin typeface="Calibri"/>
                <a:cs typeface="Calibri"/>
              </a:rPr>
              <a:t> </a:t>
            </a:r>
            <a:r>
              <a:rPr sz="2000" spc="24" dirty="0">
                <a:latin typeface="Calibri"/>
                <a:cs typeface="Calibri"/>
              </a:rPr>
              <a:t>sbg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8" dirty="0">
                <a:latin typeface="Calibri"/>
                <a:cs typeface="Calibri"/>
              </a:rPr>
              <a:t>penulis</a:t>
            </a:r>
            <a:r>
              <a:rPr sz="2000" spc="-153" dirty="0">
                <a:latin typeface="Calibri"/>
                <a:cs typeface="Calibri"/>
              </a:rPr>
              <a:t> </a:t>
            </a:r>
            <a:r>
              <a:rPr sz="2000" spc="16" dirty="0">
                <a:latin typeface="Calibri"/>
                <a:cs typeface="Calibri"/>
              </a:rPr>
              <a:t>pertama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594" y="4198121"/>
            <a:ext cx="1571641" cy="684453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08100"/>
              </a:lnSpc>
              <a:spcBef>
                <a:spcPts val="153"/>
              </a:spcBef>
            </a:pPr>
            <a:r>
              <a:rPr sz="2000" spc="-24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000" spc="8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spc="32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tor</a:t>
            </a:r>
            <a:r>
              <a:rPr sz="2000" spc="-19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8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spc="24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spc="-8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spc="73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000" spc="16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spc="-18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32" dirty="0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sz="2000" spc="8" dirty="0">
                <a:solidFill>
                  <a:srgbClr val="0000FF"/>
                </a:solidFill>
                <a:latin typeface="Calibri"/>
                <a:cs typeface="Calibri"/>
              </a:rPr>
              <a:t>e  </a:t>
            </a:r>
            <a:r>
              <a:rPr sz="2000" spc="32" dirty="0">
                <a:solidFill>
                  <a:srgbClr val="0000FF"/>
                </a:solidFill>
                <a:latin typeface="Calibri"/>
                <a:cs typeface="Calibri"/>
              </a:rPr>
              <a:t>Profesor</a:t>
            </a:r>
            <a:endParaRPr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595" y="5003817"/>
            <a:ext cx="2665462" cy="684453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08100"/>
              </a:lnSpc>
              <a:spcBef>
                <a:spcPts val="153"/>
              </a:spcBef>
            </a:pPr>
            <a:r>
              <a:rPr sz="2000" b="1" spc="56" dirty="0">
                <a:latin typeface="Calibri"/>
                <a:cs typeface="Calibri"/>
              </a:rPr>
              <a:t>A</a:t>
            </a:r>
            <a:r>
              <a:rPr sz="2000" b="1" spc="24" dirty="0">
                <a:latin typeface="Calibri"/>
                <a:cs typeface="Calibri"/>
              </a:rPr>
              <a:t>s</a:t>
            </a:r>
            <a:r>
              <a:rPr sz="2000" b="1" spc="73" dirty="0">
                <a:latin typeface="Calibri"/>
                <a:cs typeface="Calibri"/>
              </a:rPr>
              <a:t>i</a:t>
            </a:r>
            <a:r>
              <a:rPr sz="2000" b="1" spc="24" dirty="0">
                <a:latin typeface="Calibri"/>
                <a:cs typeface="Calibri"/>
              </a:rPr>
              <a:t>s</a:t>
            </a:r>
            <a:r>
              <a:rPr sz="2000" b="1" spc="8" dirty="0">
                <a:latin typeface="Calibri"/>
                <a:cs typeface="Calibri"/>
              </a:rPr>
              <a:t>t</a:t>
            </a:r>
            <a:r>
              <a:rPr sz="2000" b="1" spc="73" dirty="0">
                <a:latin typeface="Calibri"/>
                <a:cs typeface="Calibri"/>
              </a:rPr>
              <a:t>e</a:t>
            </a:r>
            <a:r>
              <a:rPr sz="2000" b="1" spc="16" dirty="0">
                <a:latin typeface="Calibri"/>
                <a:cs typeface="Calibri"/>
              </a:rPr>
              <a:t>n</a:t>
            </a:r>
            <a:r>
              <a:rPr sz="2000" b="1" spc="-153" dirty="0">
                <a:latin typeface="Calibri"/>
                <a:cs typeface="Calibri"/>
              </a:rPr>
              <a:t> </a:t>
            </a:r>
            <a:r>
              <a:rPr sz="2000" b="1" spc="56" dirty="0">
                <a:latin typeface="Calibri"/>
                <a:cs typeface="Calibri"/>
              </a:rPr>
              <a:t>A</a:t>
            </a:r>
            <a:r>
              <a:rPr sz="2000" b="1" spc="24" dirty="0">
                <a:latin typeface="Calibri"/>
                <a:cs typeface="Calibri"/>
              </a:rPr>
              <a:t>h</a:t>
            </a:r>
            <a:r>
              <a:rPr sz="2000" b="1" spc="73" dirty="0">
                <a:latin typeface="Calibri"/>
                <a:cs typeface="Calibri"/>
              </a:rPr>
              <a:t>l</a:t>
            </a:r>
            <a:r>
              <a:rPr sz="2000" b="1" spc="8" dirty="0">
                <a:latin typeface="Calibri"/>
                <a:cs typeface="Calibri"/>
              </a:rPr>
              <a:t>i</a:t>
            </a:r>
            <a:r>
              <a:rPr sz="2000" b="1" spc="-218" dirty="0">
                <a:latin typeface="Calibri"/>
                <a:cs typeface="Calibri"/>
              </a:rPr>
              <a:t> </a:t>
            </a:r>
            <a:r>
              <a:rPr sz="2000" b="1" spc="32" dirty="0">
                <a:latin typeface="Calibri"/>
                <a:cs typeface="Calibri"/>
              </a:rPr>
              <a:t>k</a:t>
            </a:r>
            <a:r>
              <a:rPr sz="2000" b="1" spc="16" dirty="0">
                <a:latin typeface="Calibri"/>
                <a:cs typeface="Calibri"/>
              </a:rPr>
              <a:t>e</a:t>
            </a:r>
            <a:r>
              <a:rPr sz="2000" b="1" spc="-97" dirty="0">
                <a:latin typeface="Calibri"/>
                <a:cs typeface="Calibri"/>
              </a:rPr>
              <a:t> </a:t>
            </a:r>
            <a:r>
              <a:rPr sz="2000" b="1" spc="-24" dirty="0">
                <a:latin typeface="Calibri"/>
                <a:cs typeface="Calibri"/>
              </a:rPr>
              <a:t>L</a:t>
            </a:r>
            <a:r>
              <a:rPr sz="2000" b="1" spc="81" dirty="0">
                <a:latin typeface="Calibri"/>
                <a:cs typeface="Calibri"/>
              </a:rPr>
              <a:t>e</a:t>
            </a:r>
            <a:r>
              <a:rPr sz="2000" b="1" spc="32" dirty="0">
                <a:latin typeface="Calibri"/>
                <a:cs typeface="Calibri"/>
              </a:rPr>
              <a:t>k</a:t>
            </a:r>
            <a:r>
              <a:rPr sz="2000" b="1" spc="8" dirty="0">
                <a:latin typeface="Calibri"/>
                <a:cs typeface="Calibri"/>
              </a:rPr>
              <a:t>tor  </a:t>
            </a:r>
            <a:r>
              <a:rPr sz="2000" b="1" spc="40" dirty="0">
                <a:latin typeface="Calibri"/>
                <a:cs typeface="Calibri"/>
              </a:rPr>
              <a:t>K</a:t>
            </a:r>
            <a:r>
              <a:rPr sz="2000" b="1" spc="81" dirty="0">
                <a:latin typeface="Calibri"/>
                <a:cs typeface="Calibri"/>
              </a:rPr>
              <a:t>e</a:t>
            </a:r>
            <a:r>
              <a:rPr sz="2000" b="1" spc="24" dirty="0">
                <a:latin typeface="Calibri"/>
                <a:cs typeface="Calibri"/>
              </a:rPr>
              <a:t>p</a:t>
            </a:r>
            <a:r>
              <a:rPr sz="2000" b="1" spc="-8" dirty="0">
                <a:latin typeface="Calibri"/>
                <a:cs typeface="Calibri"/>
              </a:rPr>
              <a:t>a</a:t>
            </a:r>
            <a:r>
              <a:rPr sz="2000" b="1" spc="73" dirty="0">
                <a:latin typeface="Calibri"/>
                <a:cs typeface="Calibri"/>
              </a:rPr>
              <a:t>l</a:t>
            </a:r>
            <a:r>
              <a:rPr sz="2000" b="1" spc="16" dirty="0">
                <a:latin typeface="Calibri"/>
                <a:cs typeface="Calibri"/>
              </a:rPr>
              <a:t>a</a:t>
            </a:r>
            <a:r>
              <a:rPr sz="2000" b="1" spc="-184" dirty="0">
                <a:latin typeface="Calibri"/>
                <a:cs typeface="Calibri"/>
              </a:rPr>
              <a:t> </a:t>
            </a:r>
            <a:r>
              <a:rPr sz="2000" b="1" spc="56" dirty="0">
                <a:latin typeface="Calibri"/>
                <a:cs typeface="Calibri"/>
              </a:rPr>
              <a:t>(</a:t>
            </a:r>
            <a:r>
              <a:rPr sz="2000" b="1" spc="73" dirty="0">
                <a:latin typeface="Calibri"/>
                <a:cs typeface="Calibri"/>
              </a:rPr>
              <a:t>l</a:t>
            </a:r>
            <a:r>
              <a:rPr sz="2000" b="1" spc="24" dirty="0">
                <a:latin typeface="Calibri"/>
                <a:cs typeface="Calibri"/>
              </a:rPr>
              <a:t>on</a:t>
            </a:r>
            <a:r>
              <a:rPr sz="2000" b="1" spc="-32" dirty="0">
                <a:latin typeface="Calibri"/>
                <a:cs typeface="Calibri"/>
              </a:rPr>
              <a:t>c</a:t>
            </a:r>
            <a:r>
              <a:rPr sz="2000" b="1" spc="-8" dirty="0">
                <a:latin typeface="Calibri"/>
                <a:cs typeface="Calibri"/>
              </a:rPr>
              <a:t>a</a:t>
            </a:r>
            <a:r>
              <a:rPr sz="2000" b="1" spc="8" dirty="0">
                <a:latin typeface="Calibri"/>
                <a:cs typeface="Calibri"/>
              </a:rPr>
              <a:t>t)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594" y="5811665"/>
            <a:ext cx="2910392" cy="669065"/>
          </a:xfrm>
          <a:prstGeom prst="rect">
            <a:avLst/>
          </a:prstGeom>
        </p:spPr>
        <p:txBody>
          <a:bodyPr vert="horz" wrap="square" lIns="0" tIns="19466" rIns="0" bIns="0" rtlCol="0">
            <a:spAutoFit/>
          </a:bodyPr>
          <a:lstStyle/>
          <a:p>
            <a:pPr marL="20490" marR="8196">
              <a:lnSpc>
                <a:spcPct val="108100"/>
              </a:lnSpc>
              <a:spcBef>
                <a:spcPts val="153"/>
              </a:spcBef>
            </a:pPr>
            <a:r>
              <a:rPr sz="2000" b="1" spc="-24" dirty="0">
                <a:latin typeface="Calibri"/>
                <a:cs typeface="Calibri"/>
              </a:rPr>
              <a:t>L</a:t>
            </a:r>
            <a:r>
              <a:rPr sz="2000" b="1" spc="81" dirty="0">
                <a:latin typeface="Calibri"/>
                <a:cs typeface="Calibri"/>
              </a:rPr>
              <a:t>e</a:t>
            </a:r>
            <a:r>
              <a:rPr sz="2000" b="1" spc="32" dirty="0">
                <a:latin typeface="Calibri"/>
                <a:cs typeface="Calibri"/>
              </a:rPr>
              <a:t>k</a:t>
            </a:r>
            <a:r>
              <a:rPr sz="2000" b="1" spc="16" dirty="0">
                <a:latin typeface="Calibri"/>
                <a:cs typeface="Calibri"/>
              </a:rPr>
              <a:t>tor</a:t>
            </a:r>
            <a:r>
              <a:rPr sz="2000" b="1" spc="-194" dirty="0">
                <a:latin typeface="Calibri"/>
                <a:cs typeface="Calibri"/>
              </a:rPr>
              <a:t> </a:t>
            </a:r>
            <a:r>
              <a:rPr sz="2000" b="1" spc="32" dirty="0">
                <a:latin typeface="Calibri"/>
                <a:cs typeface="Calibri"/>
              </a:rPr>
              <a:t>k</a:t>
            </a:r>
            <a:r>
              <a:rPr sz="2000" b="1" spc="16" dirty="0">
                <a:latin typeface="Calibri"/>
                <a:cs typeface="Calibri"/>
              </a:rPr>
              <a:t>e</a:t>
            </a:r>
            <a:r>
              <a:rPr sz="2000" b="1" spc="-97" dirty="0">
                <a:latin typeface="Calibri"/>
                <a:cs typeface="Calibri"/>
              </a:rPr>
              <a:t> </a:t>
            </a:r>
            <a:r>
              <a:rPr sz="2000" b="1" spc="40" dirty="0">
                <a:latin typeface="Calibri"/>
                <a:cs typeface="Calibri"/>
              </a:rPr>
              <a:t>P</a:t>
            </a:r>
            <a:r>
              <a:rPr sz="2000" b="1" spc="-24" dirty="0">
                <a:latin typeface="Calibri"/>
                <a:cs typeface="Calibri"/>
              </a:rPr>
              <a:t>r</a:t>
            </a:r>
            <a:r>
              <a:rPr sz="2000" b="1" spc="24" dirty="0">
                <a:latin typeface="Calibri"/>
                <a:cs typeface="Calibri"/>
              </a:rPr>
              <a:t>o</a:t>
            </a:r>
            <a:r>
              <a:rPr sz="2000" b="1" spc="56" dirty="0">
                <a:latin typeface="Calibri"/>
                <a:cs typeface="Calibri"/>
              </a:rPr>
              <a:t>f</a:t>
            </a:r>
            <a:r>
              <a:rPr sz="2000" b="1" spc="81" dirty="0">
                <a:latin typeface="Calibri"/>
                <a:cs typeface="Calibri"/>
              </a:rPr>
              <a:t>e</a:t>
            </a:r>
            <a:r>
              <a:rPr sz="2000" b="1" spc="24" dirty="0">
                <a:latin typeface="Calibri"/>
                <a:cs typeface="Calibri"/>
              </a:rPr>
              <a:t>so</a:t>
            </a:r>
            <a:r>
              <a:rPr sz="2000" b="1" spc="8" dirty="0">
                <a:latin typeface="Calibri"/>
                <a:cs typeface="Calibri"/>
              </a:rPr>
              <a:t>r  </a:t>
            </a:r>
            <a:r>
              <a:rPr sz="2000" b="1" spc="24" dirty="0">
                <a:latin typeface="Calibri"/>
                <a:cs typeface="Calibri"/>
              </a:rPr>
              <a:t>(loncat)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9919609" y="2695492"/>
            <a:ext cx="585104" cy="37427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9949543" y="4357010"/>
            <a:ext cx="555171" cy="33473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9949543" y="5067300"/>
            <a:ext cx="555171" cy="334735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9949543" y="5842909"/>
            <a:ext cx="555171" cy="3347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9887258" y="3581731"/>
            <a:ext cx="555171" cy="334735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115155" y="1576251"/>
            <a:ext cx="8223431" cy="2857500"/>
          </a:xfrm>
          <a:prstGeom prst="rect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00"/>
                </a:solidFill>
              </a:rPr>
              <a:t>JURNAL INTERNASIONAL UNTUK </a:t>
            </a:r>
            <a:r>
              <a:rPr lang="id-ID" b="1" kern="0" dirty="0" smtClean="0">
                <a:solidFill>
                  <a:srgbClr val="FFFF00"/>
                </a:solidFill>
              </a:rPr>
              <a:t>KENAIKAN JAFA  MELALUI  LONCAT JABATAN</a:t>
            </a:r>
            <a:endParaRPr lang="id-ID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776" y="930602"/>
            <a:ext cx="9579429" cy="2201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34188" y="1189111"/>
            <a:ext cx="1885950" cy="336327"/>
          </a:xfrm>
          <a:custGeom>
            <a:avLst/>
            <a:gdLst/>
            <a:ahLst/>
            <a:cxnLst/>
            <a:rect l="l" t="t" r="r" b="b"/>
            <a:pathLst>
              <a:path w="2514600" h="469900">
                <a:moveTo>
                  <a:pt x="0" y="78359"/>
                </a:moveTo>
                <a:lnTo>
                  <a:pt x="6153" y="47845"/>
                </a:lnTo>
                <a:lnTo>
                  <a:pt x="22939" y="22939"/>
                </a:lnTo>
                <a:lnTo>
                  <a:pt x="47845" y="6153"/>
                </a:lnTo>
                <a:lnTo>
                  <a:pt x="78358" y="0"/>
                </a:lnTo>
                <a:lnTo>
                  <a:pt x="2436241" y="0"/>
                </a:lnTo>
                <a:lnTo>
                  <a:pt x="2466754" y="6153"/>
                </a:lnTo>
                <a:lnTo>
                  <a:pt x="2491660" y="22939"/>
                </a:lnTo>
                <a:lnTo>
                  <a:pt x="2508446" y="47845"/>
                </a:lnTo>
                <a:lnTo>
                  <a:pt x="2514600" y="78359"/>
                </a:lnTo>
                <a:lnTo>
                  <a:pt x="2514600" y="391540"/>
                </a:lnTo>
                <a:lnTo>
                  <a:pt x="2508446" y="422054"/>
                </a:lnTo>
                <a:lnTo>
                  <a:pt x="2491660" y="446960"/>
                </a:lnTo>
                <a:lnTo>
                  <a:pt x="2466754" y="463746"/>
                </a:lnTo>
                <a:lnTo>
                  <a:pt x="2436241" y="469900"/>
                </a:lnTo>
                <a:lnTo>
                  <a:pt x="78358" y="469900"/>
                </a:lnTo>
                <a:lnTo>
                  <a:pt x="47845" y="463746"/>
                </a:lnTo>
                <a:lnTo>
                  <a:pt x="22939" y="446960"/>
                </a:lnTo>
                <a:lnTo>
                  <a:pt x="6153" y="422054"/>
                </a:lnTo>
                <a:lnTo>
                  <a:pt x="0" y="391540"/>
                </a:lnTo>
                <a:lnTo>
                  <a:pt x="0" y="78359"/>
                </a:lnTo>
                <a:close/>
              </a:path>
            </a:pathLst>
          </a:custGeom>
          <a:ln w="38100">
            <a:solidFill>
              <a:schemeClr val="accent2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70" y="-204188"/>
            <a:ext cx="12072729" cy="1040902"/>
          </a:xfrm>
          <a:custGeom>
            <a:avLst/>
            <a:gdLst/>
            <a:ahLst/>
            <a:cxnLst/>
            <a:rect l="l" t="t" r="r" b="b"/>
            <a:pathLst>
              <a:path w="12192000" h="492759">
                <a:moveTo>
                  <a:pt x="0" y="492759"/>
                </a:moveTo>
                <a:lnTo>
                  <a:pt x="12192000" y="492759"/>
                </a:lnTo>
                <a:lnTo>
                  <a:pt x="12192000" y="0"/>
                </a:lnTo>
                <a:lnTo>
                  <a:pt x="0" y="0"/>
                </a:lnTo>
                <a:lnTo>
                  <a:pt x="0" y="49275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9271" y="-201976"/>
            <a:ext cx="11907078" cy="1054854"/>
          </a:xfrm>
          <a:prstGeom prst="rect">
            <a:avLst/>
          </a:prstGeom>
        </p:spPr>
        <p:txBody>
          <a:bodyPr vert="horz" wrap="square" lIns="0" tIns="833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332">
              <a:spcBef>
                <a:spcPts val="66"/>
              </a:spcBef>
            </a:pPr>
            <a:r>
              <a:rPr sz="2000" spc="-3" dirty="0">
                <a:solidFill>
                  <a:srgbClr val="000000"/>
                </a:solidFill>
              </a:rPr>
              <a:t/>
            </a:r>
            <a:br>
              <a:rPr sz="2000" spc="-3" dirty="0">
                <a:solidFill>
                  <a:srgbClr val="000000"/>
                </a:solidFill>
              </a:rPr>
            </a:br>
            <a:r>
              <a:rPr sz="2400" b="1" spc="-3" dirty="0">
                <a:solidFill>
                  <a:srgbClr val="FFFF00"/>
                </a:solidFill>
              </a:rPr>
              <a:t>POSISI PENULIS </a:t>
            </a:r>
            <a:r>
              <a:rPr sz="2400" b="1" dirty="0">
                <a:solidFill>
                  <a:srgbClr val="FFFF00"/>
                </a:solidFill>
              </a:rPr>
              <a:t>&amp; KARIL </a:t>
            </a:r>
            <a:r>
              <a:rPr sz="2400" b="1" spc="-52" dirty="0">
                <a:solidFill>
                  <a:srgbClr val="FFFF00"/>
                </a:solidFill>
              </a:rPr>
              <a:t>SYARAT </a:t>
            </a:r>
            <a:r>
              <a:rPr sz="2400" b="1" spc="-3" dirty="0">
                <a:solidFill>
                  <a:srgbClr val="FFFF00"/>
                </a:solidFill>
              </a:rPr>
              <a:t>KHUSUS </a:t>
            </a:r>
            <a:r>
              <a:rPr sz="2400" b="1" spc="-7" dirty="0">
                <a:solidFill>
                  <a:srgbClr val="FFFF00"/>
                </a:solidFill>
              </a:rPr>
              <a:t>KELOMPOK </a:t>
            </a:r>
            <a:r>
              <a:rPr sz="2400" b="1" dirty="0">
                <a:solidFill>
                  <a:srgbClr val="FFFF00"/>
                </a:solidFill>
              </a:rPr>
              <a:t>NAIK </a:t>
            </a:r>
            <a:r>
              <a:rPr sz="2400" b="1" u="heavy" spc="-10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SECARA </a:t>
            </a:r>
            <a:r>
              <a:rPr lang="en-US" sz="2400" b="1" u="heavy" spc="-10" dirty="0" smtClean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/>
            </a:r>
            <a:br>
              <a:rPr lang="en-US" sz="2400" b="1" u="heavy" spc="-10" dirty="0" smtClean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sz="2400" b="1" u="heavy" spc="-30" dirty="0" smtClean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LONCAT</a:t>
            </a:r>
            <a:r>
              <a:rPr sz="2400" b="1" u="heavy" spc="59" dirty="0" smtClean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spc="-46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</a:rPr>
              <a:t>JABATAN</a:t>
            </a: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1385" y="4223302"/>
            <a:ext cx="8414327" cy="237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1385" y="3380124"/>
            <a:ext cx="8419087" cy="840965"/>
          </a:xfrm>
          <a:custGeom>
            <a:avLst/>
            <a:gdLst/>
            <a:ahLst/>
            <a:cxnLst/>
            <a:rect l="l" t="t" r="r" b="b"/>
            <a:pathLst>
              <a:path w="8575040" h="662939">
                <a:moveTo>
                  <a:pt x="8464550" y="0"/>
                </a:moveTo>
                <a:lnTo>
                  <a:pt x="110489" y="0"/>
                </a:lnTo>
                <a:lnTo>
                  <a:pt x="67508" y="8691"/>
                </a:lnTo>
                <a:lnTo>
                  <a:pt x="32384" y="32385"/>
                </a:lnTo>
                <a:lnTo>
                  <a:pt x="8691" y="67508"/>
                </a:lnTo>
                <a:lnTo>
                  <a:pt x="0" y="110490"/>
                </a:lnTo>
                <a:lnTo>
                  <a:pt x="0" y="552450"/>
                </a:lnTo>
                <a:lnTo>
                  <a:pt x="8691" y="595431"/>
                </a:lnTo>
                <a:lnTo>
                  <a:pt x="32385" y="630555"/>
                </a:lnTo>
                <a:lnTo>
                  <a:pt x="67508" y="654248"/>
                </a:lnTo>
                <a:lnTo>
                  <a:pt x="110489" y="662940"/>
                </a:lnTo>
                <a:lnTo>
                  <a:pt x="8464550" y="662940"/>
                </a:lnTo>
                <a:lnTo>
                  <a:pt x="8507531" y="654248"/>
                </a:lnTo>
                <a:lnTo>
                  <a:pt x="8542655" y="630555"/>
                </a:lnTo>
                <a:lnTo>
                  <a:pt x="8566348" y="595431"/>
                </a:lnTo>
                <a:lnTo>
                  <a:pt x="8575040" y="552450"/>
                </a:lnTo>
                <a:lnTo>
                  <a:pt x="8575040" y="110490"/>
                </a:lnTo>
                <a:lnTo>
                  <a:pt x="8566348" y="67508"/>
                </a:lnTo>
                <a:lnTo>
                  <a:pt x="8542655" y="32385"/>
                </a:lnTo>
                <a:lnTo>
                  <a:pt x="8507531" y="8691"/>
                </a:lnTo>
                <a:lnTo>
                  <a:pt x="846455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1385" y="3474012"/>
            <a:ext cx="8515095" cy="500856"/>
          </a:xfrm>
          <a:prstGeom prst="rect">
            <a:avLst/>
          </a:prstGeom>
        </p:spPr>
        <p:txBody>
          <a:bodyPr vert="horz" wrap="square" lIns="0" tIns="8332" rIns="0" bIns="0" rtlCol="0">
            <a:spAutoFit/>
          </a:bodyPr>
          <a:lstStyle/>
          <a:p>
            <a:pPr algn="ctr">
              <a:spcBef>
                <a:spcPts val="66"/>
              </a:spcBef>
            </a:pPr>
            <a:r>
              <a:rPr sz="1600" b="1" spc="-13" dirty="0">
                <a:solidFill>
                  <a:srgbClr val="FFFFFF"/>
                </a:solidFill>
                <a:latin typeface="Calibri"/>
                <a:cs typeface="Calibri"/>
              </a:rPr>
              <a:t>50%-NYA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WAJIB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BERASAL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JIB DENGAN 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IMPACT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FACTOR </a:t>
            </a:r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(IF)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9" dirty="0">
                <a:solidFill>
                  <a:srgbClr val="FFFFFF"/>
                </a:solidFill>
                <a:latin typeface="Calibri"/>
                <a:cs typeface="Calibri"/>
              </a:rPr>
              <a:t>RATA-RATA</a:t>
            </a:r>
            <a:endParaRPr sz="1600" dirty="0">
              <a:latin typeface="Calibri"/>
              <a:cs typeface="Calibri"/>
            </a:endParaRPr>
          </a:p>
          <a:p>
            <a:pPr marL="1667" algn="ctr"/>
            <a:r>
              <a:rPr sz="1600" b="1" spc="-3" dirty="0">
                <a:solidFill>
                  <a:srgbClr val="FFFFFF"/>
                </a:solidFill>
                <a:latin typeface="Calibri"/>
                <a:cs typeface="Calibri"/>
              </a:rPr>
              <a:t>KLASTER </a:t>
            </a:r>
            <a:r>
              <a:rPr sz="1600" b="1" spc="-7" dirty="0">
                <a:solidFill>
                  <a:srgbClr val="FFFFFF"/>
                </a:solidFill>
                <a:latin typeface="Calibri"/>
                <a:cs typeface="Calibri"/>
              </a:rPr>
              <a:t>BIDANG</a:t>
            </a:r>
            <a:r>
              <a:rPr sz="1600" b="1" spc="-16" dirty="0">
                <a:solidFill>
                  <a:srgbClr val="FFFFFF"/>
                </a:solidFill>
                <a:latin typeface="Calibri"/>
                <a:cs typeface="Calibri"/>
              </a:rPr>
              <a:t> ILMUNYA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953" y="3065528"/>
            <a:ext cx="971550" cy="291464"/>
          </a:xfrm>
          <a:custGeom>
            <a:avLst/>
            <a:gdLst/>
            <a:ahLst/>
            <a:cxnLst/>
            <a:rect l="l" t="t" r="r" b="b"/>
            <a:pathLst>
              <a:path w="1295400" h="518160">
                <a:moveTo>
                  <a:pt x="1295400" y="259079"/>
                </a:moveTo>
                <a:lnTo>
                  <a:pt x="0" y="259079"/>
                </a:lnTo>
                <a:lnTo>
                  <a:pt x="647700" y="518160"/>
                </a:lnTo>
                <a:lnTo>
                  <a:pt x="1295400" y="259079"/>
                </a:lnTo>
                <a:close/>
              </a:path>
              <a:path w="1295400" h="518160">
                <a:moveTo>
                  <a:pt x="971550" y="0"/>
                </a:moveTo>
                <a:lnTo>
                  <a:pt x="323850" y="0"/>
                </a:lnTo>
                <a:lnTo>
                  <a:pt x="323850" y="259079"/>
                </a:lnTo>
                <a:lnTo>
                  <a:pt x="971550" y="259079"/>
                </a:lnTo>
                <a:lnTo>
                  <a:pt x="971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953" y="3065528"/>
            <a:ext cx="971550" cy="291464"/>
          </a:xfrm>
          <a:custGeom>
            <a:avLst/>
            <a:gdLst/>
            <a:ahLst/>
            <a:cxnLst/>
            <a:rect l="l" t="t" r="r" b="b"/>
            <a:pathLst>
              <a:path w="1295400" h="518160">
                <a:moveTo>
                  <a:pt x="0" y="259079"/>
                </a:moveTo>
                <a:lnTo>
                  <a:pt x="323850" y="259079"/>
                </a:lnTo>
                <a:lnTo>
                  <a:pt x="323850" y="0"/>
                </a:lnTo>
                <a:lnTo>
                  <a:pt x="971550" y="0"/>
                </a:lnTo>
                <a:lnTo>
                  <a:pt x="971550" y="259079"/>
                </a:lnTo>
                <a:lnTo>
                  <a:pt x="1295400" y="259079"/>
                </a:lnTo>
                <a:lnTo>
                  <a:pt x="647700" y="518160"/>
                </a:lnTo>
                <a:lnTo>
                  <a:pt x="0" y="25907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Down Arrow 7"/>
          <p:cNvSpPr/>
          <p:nvPr/>
        </p:nvSpPr>
        <p:spPr>
          <a:xfrm>
            <a:off x="10225377" y="1256306"/>
            <a:ext cx="278296" cy="269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718" y="2265680"/>
            <a:ext cx="10137913" cy="255454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MEMILIH JURNAL ILMIAH YANG SESUAI UNTUK KENAIKAN JAFA DOSEN, PEMENUHAN BKD DAN STUDI LANJUT S3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322"/>
            <a:ext cx="12192000" cy="822642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cs typeface="Aharoni" pitchFamily="2" charset="-79"/>
              </a:rPr>
              <a:t>MEMILIH JURNAL ILMIAH UNTUK KENAIKAN JAFA DOSEN</a:t>
            </a:r>
            <a:endParaRPr lang="en-US" sz="28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782320"/>
            <a:ext cx="12120880" cy="556220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343" y="894080"/>
            <a:ext cx="117565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PAK 2019 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Pilihlah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(Nasional,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akreditasi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bereputasi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jenjang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AA :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asional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200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terakreditasi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3, 4, 5,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LK (400, 550, 700)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pengusul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doctor 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terakreditasi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P1/P2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Jk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pengusul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S2,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bereputasi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penulis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GB,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bereputasi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impact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0" y="1536070"/>
            <a:ext cx="12009120" cy="4925689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dikelompokkan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asional</a:t>
            </a:r>
          </a:p>
          <a:p>
            <a:pPr marL="0" indent="0"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Terakreditasi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(S1,2,3,4,5,6)</a:t>
            </a:r>
          </a:p>
          <a:p>
            <a:pPr marL="0" indent="0"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Internasional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bereputasi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71120"/>
            <a:ext cx="12009120" cy="175432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JURNAL ILMIAH YANG DIBUTUHKAN UNTUK JAFA DAN BKD</a:t>
            </a: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1097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MT</vt:lpstr>
      <vt:lpstr>Calibri</vt:lpstr>
      <vt:lpstr>Calibri Light</vt:lpstr>
      <vt:lpstr>Microsoft Sans Serif</vt:lpstr>
      <vt:lpstr>Times New Roman</vt:lpstr>
      <vt:lpstr>Wingdings</vt:lpstr>
      <vt:lpstr>Office Theme</vt:lpstr>
      <vt:lpstr>STRATEGI MEMILIH JURNAL NASIONAL,  INTERNASIONAL, INTERNASIONAL BEREPUTASI UNTUK MEMENUHI SYARAT KHUSUS NAIK JAFUNG DOSEN KE LEKTOR, LK DAN PROFESOR </vt:lpstr>
      <vt:lpstr>Mengapa perlu strategi memilih jurnal untuk syarat khusus kenaikan Jafa Dosen ?</vt:lpstr>
      <vt:lpstr>SYARAT KHUSUS UNTUK KENAIKAN JAFA DOSEN</vt:lpstr>
      <vt:lpstr>Persyaratan Khusus untuk Kenaikan Jabatan Akademik</vt:lpstr>
      <vt:lpstr>PowerPoint Presentation</vt:lpstr>
      <vt:lpstr> POSISI PENULIS &amp; KARIL SYARAT KHUSUS KELOMPOK NAIK SECARA  LONCAT JABATAN</vt:lpstr>
      <vt:lpstr>PowerPoint Presentation</vt:lpstr>
      <vt:lpstr>MEMILIH JURNAL ILMIAH UNTUK KENAIKAN JAFA DOSEN</vt:lpstr>
      <vt:lpstr>PowerPoint Presentation</vt:lpstr>
      <vt:lpstr>JENIS JURNAL ILMIAH</vt:lpstr>
      <vt:lpstr>🠶 Jurnal Internasional adalah jurnal yang memenuhi kriteria sbb</vt:lpstr>
      <vt:lpstr>🠶 Jurnal  Internasional  Bereputasi  adalah yang memenuhi kriteria  jurnal  internasional  sebagaimana butir  3 huruf a sampai g, dengan indikator:</vt:lpstr>
      <vt:lpstr>MEMILIH JURNAL INTERNASIONAL MEMENUHI JAFA, BKD, DAN STUDI LANJUT S3</vt:lpstr>
      <vt:lpstr>Memilih jurnal internasional yang tepat ( Agar tdk ditolak usulan jafanya) dan memenuhi BKD </vt:lpstr>
      <vt:lpstr>PowerPoint Presentation</vt:lpstr>
      <vt:lpstr>Untuk melihat satu volume berapa artikel ?</vt:lpstr>
      <vt:lpstr>Jurnal bidang pertanian/biotek</vt:lpstr>
      <vt:lpstr>Jurnal internasional scopus Q1</vt:lpstr>
      <vt:lpstr>PowerPoint Presentation</vt:lpstr>
      <vt:lpstr>Contoh : jurnal Internasional scopus “Coverage Discontinued”</vt:lpstr>
      <vt:lpstr>PowerPoint Presentation</vt:lpstr>
      <vt:lpstr>Jurnal scopus “Coverage discontinued”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Achmadi Susilo</cp:lastModifiedBy>
  <cp:revision>86</cp:revision>
  <dcterms:created xsi:type="dcterms:W3CDTF">2021-12-28T06:35:46Z</dcterms:created>
  <dcterms:modified xsi:type="dcterms:W3CDTF">2023-02-16T23:12:11Z</dcterms:modified>
</cp:coreProperties>
</file>